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9" r:id="rId3"/>
    <p:sldId id="272" r:id="rId4"/>
    <p:sldId id="270" r:id="rId5"/>
    <p:sldId id="268" r:id="rId6"/>
    <p:sldId id="258" r:id="rId7"/>
    <p:sldId id="259" r:id="rId8"/>
    <p:sldId id="260" r:id="rId9"/>
    <p:sldId id="261" r:id="rId10"/>
    <p:sldId id="262" r:id="rId11"/>
    <p:sldId id="263" r:id="rId12"/>
    <p:sldId id="264" r:id="rId13"/>
    <p:sldId id="265" r:id="rId14"/>
    <p:sldId id="266" r:id="rId15"/>
    <p:sldId id="267" r:id="rId16"/>
    <p:sldId id="273" r:id="rId17"/>
  </p:sldIdLst>
  <p:sldSz cx="18288000" cy="10287000"/>
  <p:notesSz cx="6858000" cy="9144000"/>
  <p:embeddedFontLst>
    <p:embeddedFont>
      <p:font typeface="Alice" panose="020B0604020202020204" charset="0"/>
      <p:regular r:id="rId18"/>
    </p:embeddedFont>
    <p:embeddedFont>
      <p:font typeface="Barlow SemiCondensed Bold Bold" panose="020B0604020202020204" charset="0"/>
      <p:regular r:id="rId19"/>
    </p:embeddedFon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Cinzel Bold" panose="020B0604020202020204" charset="0"/>
      <p:regular r:id="rId26"/>
    </p:embeddedFont>
    <p:embeddedFont>
      <p:font typeface="CMU Serif" panose="020B0604020202020204" charset="0"/>
      <p:regular r:id="rId27"/>
    </p:embeddedFont>
    <p:embeddedFont>
      <p:font typeface="IBM Plex Sans" panose="020B0604020202020204" charset="0"/>
      <p:regular r:id="rId28"/>
    </p:embeddedFont>
    <p:embeddedFont>
      <p:font typeface="IBM Plex Sans Bold" panose="020B0604020202020204" charset="0"/>
      <p:regular r:id="rId29"/>
    </p:embeddedFont>
    <p:embeddedFont>
      <p:font typeface="Montserrat Light" panose="020B0604020202020204" charset="0"/>
      <p:regular r:id="rId30"/>
    </p:embeddedFont>
    <p:embeddedFont>
      <p:font typeface="Montserrat Light Bold" panose="020B0604020202020204" charset="0"/>
      <p:regular r:id="rId31"/>
    </p:embeddedFont>
    <p:embeddedFont>
      <p:font typeface="Open Sans Extra Bold" panose="020B0604020202020204" charset="0"/>
      <p:regular r:id="rId32"/>
      <p:bold r:id="rId33"/>
    </p:embeddedFont>
    <p:embeddedFont>
      <p:font typeface="Open Sans Light" panose="020B0604020202020204" charset="0"/>
      <p:regular r:id="rId34"/>
    </p:embeddedFont>
    <p:embeddedFont>
      <p:font typeface="Open Sans Light Bold" panose="020B0604020202020204" charset="0"/>
      <p:regular r:id="rId35"/>
    </p:embeddedFont>
    <p:embeddedFont>
      <p:font typeface="Open Sauce" panose="020B0604020202020204" charset="0"/>
      <p:regular r:id="rId36"/>
    </p:embeddedFont>
    <p:embeddedFont>
      <p:font typeface="Open Sauce Bold" panose="020B0604020202020204" charset="0"/>
      <p:regular r:id="rId37"/>
    </p:embeddedFont>
    <p:embeddedFont>
      <p:font typeface="Public Sans" panose="020B0604020202020204" charset="0"/>
      <p:regular r:id="rId38"/>
    </p:embeddedFont>
    <p:embeddedFont>
      <p:font typeface="Public Sans Bold" panose="020B0604020202020204" charset="0"/>
      <p:regular r:id="rId39"/>
    </p:embeddedFont>
    <p:embeddedFont>
      <p:font typeface="Roca One" panose="020B0604020202020204" charset="0"/>
      <p:regular r:id="rId40"/>
    </p:embeddedFont>
    <p:embeddedFont>
      <p:font typeface="Roca One Black Bold"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34" autoAdjust="0"/>
    <p:restoredTop sz="94622" autoAdjust="0"/>
  </p:normalViewPr>
  <p:slideViewPr>
    <p:cSldViewPr>
      <p:cViewPr varScale="1">
        <p:scale>
          <a:sx n="68" d="100"/>
          <a:sy n="68" d="100"/>
        </p:scale>
        <p:origin x="108" y="3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20" Type="http://schemas.openxmlformats.org/officeDocument/2006/relationships/font" Target="fonts/font3.fntdata"/><Relationship Id="rId41" Type="http://schemas.openxmlformats.org/officeDocument/2006/relationships/font" Target="fonts/font2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svg"/><Relationship Id="rId9" Type="http://schemas.openxmlformats.org/officeDocument/2006/relationships/image" Target="../media/image44.sv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sv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svg"/></Relationships>
</file>

<file path=ppt/slides/_rels/slide12.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18" Type="http://schemas.openxmlformats.org/officeDocument/2006/relationships/image" Target="../media/image70.svg"/><Relationship Id="rId3" Type="http://schemas.openxmlformats.org/officeDocument/2006/relationships/image" Target="../media/image57.png"/><Relationship Id="rId7" Type="http://schemas.openxmlformats.org/officeDocument/2006/relationships/image" Target="../media/image59.png"/><Relationship Id="rId12" Type="http://schemas.openxmlformats.org/officeDocument/2006/relationships/image" Target="../media/image64.svg"/><Relationship Id="rId17" Type="http://schemas.openxmlformats.org/officeDocument/2006/relationships/image" Target="../media/image69.png"/><Relationship Id="rId2" Type="http://schemas.openxmlformats.org/officeDocument/2006/relationships/image" Target="../media/image56.png"/><Relationship Id="rId16" Type="http://schemas.openxmlformats.org/officeDocument/2006/relationships/image" Target="../media/image68.svg"/><Relationship Id="rId1" Type="http://schemas.openxmlformats.org/officeDocument/2006/relationships/slideLayout" Target="../slideLayouts/slideLayout7.xml"/><Relationship Id="rId6" Type="http://schemas.openxmlformats.org/officeDocument/2006/relationships/image" Target="../media/image48.svg"/><Relationship Id="rId11" Type="http://schemas.openxmlformats.org/officeDocument/2006/relationships/image" Target="../media/image63.png"/><Relationship Id="rId5" Type="http://schemas.openxmlformats.org/officeDocument/2006/relationships/image" Target="../media/image47.png"/><Relationship Id="rId15" Type="http://schemas.openxmlformats.org/officeDocument/2006/relationships/image" Target="../media/image67.png"/><Relationship Id="rId10" Type="http://schemas.openxmlformats.org/officeDocument/2006/relationships/image" Target="../media/image62.svg"/><Relationship Id="rId4" Type="http://schemas.openxmlformats.org/officeDocument/2006/relationships/image" Target="../media/image58.svg"/><Relationship Id="rId9" Type="http://schemas.openxmlformats.org/officeDocument/2006/relationships/image" Target="../media/image61.png"/><Relationship Id="rId14" Type="http://schemas.openxmlformats.org/officeDocument/2006/relationships/image" Target="../media/image66.svg"/></Relationships>
</file>

<file path=ppt/slides/_rels/slide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75.svg"/><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jpeg"/><Relationship Id="rId3" Type="http://schemas.openxmlformats.org/officeDocument/2006/relationships/image" Target="../media/image6.svg"/><Relationship Id="rId7" Type="http://schemas.openxmlformats.org/officeDocument/2006/relationships/image" Target="../media/image16.svg"/><Relationship Id="rId12" Type="http://schemas.openxmlformats.org/officeDocument/2006/relationships/image" Target="../media/image21.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jpe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jpe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7" name="Freeform 7"/>
          <p:cNvSpPr/>
          <p:nvPr/>
        </p:nvSpPr>
        <p:spPr>
          <a:xfrm>
            <a:off x="1028700" y="948825"/>
            <a:ext cx="918424" cy="996317"/>
          </a:xfrm>
          <a:custGeom>
            <a:avLst/>
            <a:gdLst/>
            <a:ahLst/>
            <a:cxnLst/>
            <a:rect l="l" t="t" r="r" b="b"/>
            <a:pathLst>
              <a:path w="918424" h="996317">
                <a:moveTo>
                  <a:pt x="0" y="0"/>
                </a:moveTo>
                <a:lnTo>
                  <a:pt x="918424" y="0"/>
                </a:lnTo>
                <a:lnTo>
                  <a:pt x="918424" y="996317"/>
                </a:lnTo>
                <a:lnTo>
                  <a:pt x="0" y="9963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2857500" y="4304809"/>
            <a:ext cx="12573000" cy="838691"/>
          </a:xfrm>
          <a:prstGeom prst="rect">
            <a:avLst/>
          </a:prstGeom>
        </p:spPr>
        <p:txBody>
          <a:bodyPr wrap="square" lIns="0" tIns="0" rIns="0" bIns="0" rtlCol="0" anchor="t">
            <a:spAutoFit/>
          </a:bodyPr>
          <a:lstStyle/>
          <a:p>
            <a:pPr>
              <a:lnSpc>
                <a:spcPts val="5840"/>
              </a:lnSpc>
            </a:pPr>
            <a:r>
              <a:rPr lang="en-US" sz="7300" dirty="0">
                <a:solidFill>
                  <a:srgbClr val="D34A24"/>
                </a:solidFill>
                <a:latin typeface="Roca One"/>
              </a:rPr>
              <a:t>Les </a:t>
            </a:r>
            <a:r>
              <a:rPr lang="en-US" sz="7300" dirty="0" err="1">
                <a:solidFill>
                  <a:srgbClr val="D34A24"/>
                </a:solidFill>
                <a:latin typeface="Roca One"/>
              </a:rPr>
              <a:t>propriétés</a:t>
            </a:r>
            <a:r>
              <a:rPr lang="en-US" sz="7300" dirty="0">
                <a:solidFill>
                  <a:srgbClr val="D34A24"/>
                </a:solidFill>
                <a:latin typeface="Roca One"/>
              </a:rPr>
              <a:t> </a:t>
            </a:r>
            <a:r>
              <a:rPr lang="en-US" sz="7300" dirty="0" err="1">
                <a:solidFill>
                  <a:srgbClr val="D34A24"/>
                </a:solidFill>
                <a:latin typeface="Roca One"/>
              </a:rPr>
              <a:t>intrinsèques</a:t>
            </a:r>
            <a:endParaRPr lang="en-US" sz="7300" dirty="0">
              <a:solidFill>
                <a:srgbClr val="D34A24"/>
              </a:solidFill>
              <a:latin typeface="Roca On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6" name="Freeform 6"/>
          <p:cNvSpPr/>
          <p:nvPr/>
        </p:nvSpPr>
        <p:spPr>
          <a:xfrm>
            <a:off x="-173187" y="7795112"/>
            <a:ext cx="3932850" cy="2626096"/>
          </a:xfrm>
          <a:custGeom>
            <a:avLst/>
            <a:gdLst/>
            <a:ahLst/>
            <a:cxnLst/>
            <a:rect l="l" t="t" r="r" b="b"/>
            <a:pathLst>
              <a:path w="3932850" h="2626096">
                <a:moveTo>
                  <a:pt x="0" y="0"/>
                </a:moveTo>
                <a:lnTo>
                  <a:pt x="3932850" y="0"/>
                </a:lnTo>
                <a:lnTo>
                  <a:pt x="3932850" y="2626096"/>
                </a:lnTo>
                <a:lnTo>
                  <a:pt x="0" y="2626096"/>
                </a:lnTo>
                <a:lnTo>
                  <a:pt x="0" y="0"/>
                </a:lnTo>
                <a:close/>
              </a:path>
            </a:pathLst>
          </a:custGeom>
          <a:blipFill>
            <a:blip r:embed="rId2"/>
            <a:stretch>
              <a:fillRect/>
            </a:stretch>
          </a:blipFill>
        </p:spPr>
      </p:sp>
      <p:sp>
        <p:nvSpPr>
          <p:cNvPr id="7" name="TextBox 7"/>
          <p:cNvSpPr txBox="1"/>
          <p:nvPr/>
        </p:nvSpPr>
        <p:spPr>
          <a:xfrm>
            <a:off x="0" y="101149"/>
            <a:ext cx="18288000" cy="1134300"/>
          </a:xfrm>
          <a:prstGeom prst="rect">
            <a:avLst/>
          </a:prstGeom>
        </p:spPr>
        <p:txBody>
          <a:bodyPr lIns="0" tIns="0" rIns="0" bIns="0" rtlCol="0" anchor="t">
            <a:spAutoFit/>
          </a:bodyPr>
          <a:lstStyle/>
          <a:p>
            <a:pPr algn="ctr">
              <a:lnSpc>
                <a:spcPts val="8477"/>
              </a:lnSpc>
            </a:pPr>
            <a:r>
              <a:rPr lang="en-US" sz="8477">
                <a:solidFill>
                  <a:srgbClr val="FF9E5E"/>
                </a:solidFill>
                <a:latin typeface="Barlow SemiCondensed Bold Bold"/>
              </a:rPr>
              <a:t>ALLIAGE À MÉMOIRE DE FORME </a:t>
            </a:r>
          </a:p>
        </p:txBody>
      </p:sp>
      <p:sp>
        <p:nvSpPr>
          <p:cNvPr id="8" name="TextBox 8"/>
          <p:cNvSpPr txBox="1"/>
          <p:nvPr/>
        </p:nvSpPr>
        <p:spPr>
          <a:xfrm>
            <a:off x="0" y="791925"/>
            <a:ext cx="2542133" cy="688920"/>
          </a:xfrm>
          <a:prstGeom prst="rect">
            <a:avLst/>
          </a:prstGeom>
        </p:spPr>
        <p:txBody>
          <a:bodyPr lIns="0" tIns="0" rIns="0" bIns="0" rtlCol="0" anchor="t">
            <a:spAutoFit/>
          </a:bodyPr>
          <a:lstStyle/>
          <a:p>
            <a:pPr algn="ctr">
              <a:lnSpc>
                <a:spcPts val="5603"/>
              </a:lnSpc>
            </a:pPr>
            <a:r>
              <a:rPr lang="en-US" sz="4002" dirty="0" err="1">
                <a:solidFill>
                  <a:srgbClr val="D34A24"/>
                </a:solidFill>
                <a:latin typeface="Open Sans Light Bold"/>
              </a:rPr>
              <a:t>Définition</a:t>
            </a:r>
            <a:endParaRPr lang="en-US" sz="4002" dirty="0">
              <a:solidFill>
                <a:srgbClr val="D34A24"/>
              </a:solidFill>
              <a:latin typeface="Open Sans Light Bold"/>
            </a:endParaRPr>
          </a:p>
        </p:txBody>
      </p:sp>
      <p:sp>
        <p:nvSpPr>
          <p:cNvPr id="9" name="TextBox 9"/>
          <p:cNvSpPr txBox="1"/>
          <p:nvPr/>
        </p:nvSpPr>
        <p:spPr>
          <a:xfrm>
            <a:off x="286642" y="1593429"/>
            <a:ext cx="17197316" cy="2420856"/>
          </a:xfrm>
          <a:prstGeom prst="rect">
            <a:avLst/>
          </a:prstGeom>
        </p:spPr>
        <p:txBody>
          <a:bodyPr wrap="square" lIns="0" tIns="0" rIns="0" bIns="0" rtlCol="0" anchor="t">
            <a:spAutoFit/>
          </a:bodyPr>
          <a:lstStyle/>
          <a:p>
            <a:pPr algn="just">
              <a:lnSpc>
                <a:spcPts val="4759"/>
              </a:lnSpc>
            </a:pPr>
            <a:r>
              <a:rPr lang="en-US" sz="3399" dirty="0" err="1">
                <a:solidFill>
                  <a:srgbClr val="BF372A"/>
                </a:solidFill>
                <a:latin typeface="Open Sans Light"/>
              </a:rPr>
              <a:t>L'alliage</a:t>
            </a:r>
            <a:r>
              <a:rPr lang="en-US" sz="3399" dirty="0">
                <a:solidFill>
                  <a:srgbClr val="BF372A"/>
                </a:solidFill>
                <a:latin typeface="Open Sans Light"/>
              </a:rPr>
              <a:t> à </a:t>
            </a:r>
            <a:r>
              <a:rPr lang="en-US" sz="3399" dirty="0" err="1">
                <a:solidFill>
                  <a:srgbClr val="BF372A"/>
                </a:solidFill>
                <a:latin typeface="Open Sans Light"/>
              </a:rPr>
              <a:t>mémoire</a:t>
            </a:r>
            <a:r>
              <a:rPr lang="en-US" sz="3399" dirty="0">
                <a:solidFill>
                  <a:srgbClr val="BF372A"/>
                </a:solidFill>
                <a:latin typeface="Open Sans Light"/>
              </a:rPr>
              <a:t> de </a:t>
            </a:r>
            <a:r>
              <a:rPr lang="en-US" sz="3399" dirty="0" err="1">
                <a:solidFill>
                  <a:srgbClr val="BF372A"/>
                </a:solidFill>
                <a:latin typeface="Open Sans Light"/>
              </a:rPr>
              <a:t>forme</a:t>
            </a:r>
            <a:r>
              <a:rPr lang="en-US" sz="3399" dirty="0">
                <a:solidFill>
                  <a:srgbClr val="BF372A"/>
                </a:solidFill>
                <a:latin typeface="Open Sans Light"/>
              </a:rPr>
              <a:t> </a:t>
            </a:r>
            <a:r>
              <a:rPr lang="en-US" sz="3399" dirty="0" err="1">
                <a:solidFill>
                  <a:srgbClr val="BF372A"/>
                </a:solidFill>
                <a:latin typeface="Open Sans Light"/>
              </a:rPr>
              <a:t>est</a:t>
            </a:r>
            <a:r>
              <a:rPr lang="en-US" sz="3399" dirty="0">
                <a:solidFill>
                  <a:srgbClr val="BF372A"/>
                </a:solidFill>
                <a:latin typeface="Open Sans Light"/>
              </a:rPr>
              <a:t> un </a:t>
            </a:r>
            <a:r>
              <a:rPr lang="en-US" sz="3399" dirty="0" err="1">
                <a:solidFill>
                  <a:srgbClr val="BF372A"/>
                </a:solidFill>
                <a:latin typeface="Open Sans Light"/>
              </a:rPr>
              <a:t>matériau</a:t>
            </a:r>
            <a:r>
              <a:rPr lang="en-US" sz="3399" dirty="0">
                <a:solidFill>
                  <a:srgbClr val="BF372A"/>
                </a:solidFill>
                <a:latin typeface="Open Sans Light"/>
              </a:rPr>
              <a:t> </a:t>
            </a:r>
            <a:r>
              <a:rPr lang="en-US" sz="3399" dirty="0" err="1">
                <a:solidFill>
                  <a:srgbClr val="BF372A"/>
                </a:solidFill>
                <a:latin typeface="Open Sans Light"/>
              </a:rPr>
              <a:t>spécial</a:t>
            </a:r>
            <a:r>
              <a:rPr lang="en-US" sz="3399" dirty="0">
                <a:solidFill>
                  <a:srgbClr val="BF372A"/>
                </a:solidFill>
                <a:latin typeface="Open Sans Light"/>
              </a:rPr>
              <a:t> qui </a:t>
            </a:r>
            <a:r>
              <a:rPr lang="en-US" sz="3399" dirty="0" err="1">
                <a:solidFill>
                  <a:srgbClr val="BF372A"/>
                </a:solidFill>
                <a:latin typeface="Open Sans Light"/>
              </a:rPr>
              <a:t>peut</a:t>
            </a:r>
            <a:r>
              <a:rPr lang="en-US" sz="3399" dirty="0">
                <a:solidFill>
                  <a:srgbClr val="BF372A"/>
                </a:solidFill>
                <a:latin typeface="Open Sans Light"/>
              </a:rPr>
              <a:t> se souvenir de </a:t>
            </a:r>
            <a:r>
              <a:rPr lang="en-US" sz="3399" dirty="0" err="1">
                <a:solidFill>
                  <a:srgbClr val="BF372A"/>
                </a:solidFill>
                <a:latin typeface="Open Sans Light"/>
              </a:rPr>
              <a:t>sa</a:t>
            </a:r>
            <a:r>
              <a:rPr lang="en-US" sz="3399" dirty="0">
                <a:solidFill>
                  <a:srgbClr val="BF372A"/>
                </a:solidFill>
                <a:latin typeface="Open Sans Light"/>
              </a:rPr>
              <a:t> </a:t>
            </a:r>
            <a:r>
              <a:rPr lang="en-US" sz="3399" dirty="0" err="1">
                <a:solidFill>
                  <a:srgbClr val="BF372A"/>
                </a:solidFill>
                <a:latin typeface="Open Sans Light"/>
              </a:rPr>
              <a:t>forme</a:t>
            </a:r>
            <a:r>
              <a:rPr lang="en-US" sz="3399" dirty="0">
                <a:solidFill>
                  <a:srgbClr val="BF372A"/>
                </a:solidFill>
                <a:latin typeface="Open Sans Light"/>
              </a:rPr>
              <a:t> </a:t>
            </a:r>
            <a:r>
              <a:rPr lang="en-US" sz="3399" dirty="0" err="1">
                <a:solidFill>
                  <a:srgbClr val="BF372A"/>
                </a:solidFill>
                <a:latin typeface="Open Sans Light"/>
              </a:rPr>
              <a:t>d'origine</a:t>
            </a:r>
            <a:r>
              <a:rPr lang="en-US" sz="3399" dirty="0">
                <a:solidFill>
                  <a:srgbClr val="BF372A"/>
                </a:solidFill>
                <a:latin typeface="Open Sans Light"/>
              </a:rPr>
              <a:t> et la </a:t>
            </a:r>
            <a:r>
              <a:rPr lang="en-US" sz="3399" dirty="0" err="1">
                <a:solidFill>
                  <a:srgbClr val="BF372A"/>
                </a:solidFill>
                <a:latin typeface="Open Sans Light"/>
              </a:rPr>
              <a:t>retrouver</a:t>
            </a:r>
            <a:r>
              <a:rPr lang="en-US" sz="3399" dirty="0">
                <a:solidFill>
                  <a:srgbClr val="BF372A"/>
                </a:solidFill>
                <a:latin typeface="Open Sans Light"/>
              </a:rPr>
              <a:t> après </a:t>
            </a:r>
            <a:r>
              <a:rPr lang="en-US" sz="3399" dirty="0" err="1">
                <a:solidFill>
                  <a:srgbClr val="BF372A"/>
                </a:solidFill>
                <a:latin typeface="Open Sans Light"/>
              </a:rPr>
              <a:t>été</a:t>
            </a:r>
            <a:r>
              <a:rPr lang="en-US" sz="3399" dirty="0">
                <a:solidFill>
                  <a:srgbClr val="BF372A"/>
                </a:solidFill>
                <a:latin typeface="Open Sans Light"/>
              </a:rPr>
              <a:t> </a:t>
            </a:r>
            <a:r>
              <a:rPr lang="en-US" sz="3399" dirty="0" err="1">
                <a:solidFill>
                  <a:srgbClr val="BF372A"/>
                </a:solidFill>
                <a:latin typeface="Open Sans Light"/>
              </a:rPr>
              <a:t>déformé</a:t>
            </a:r>
            <a:r>
              <a:rPr lang="en-US" sz="3399" dirty="0">
                <a:solidFill>
                  <a:srgbClr val="BF372A"/>
                </a:solidFill>
                <a:latin typeface="Open Sans Light"/>
              </a:rPr>
              <a:t>. Ce </a:t>
            </a:r>
            <a:r>
              <a:rPr lang="en-US" sz="3399" dirty="0" err="1">
                <a:solidFill>
                  <a:srgbClr val="BF372A"/>
                </a:solidFill>
                <a:latin typeface="Open Sans Light"/>
              </a:rPr>
              <a:t>matériau</a:t>
            </a:r>
            <a:r>
              <a:rPr lang="en-US" sz="3399" dirty="0">
                <a:solidFill>
                  <a:srgbClr val="BF372A"/>
                </a:solidFill>
                <a:latin typeface="Open Sans Light"/>
              </a:rPr>
              <a:t> a la </a:t>
            </a:r>
            <a:r>
              <a:rPr lang="en-US" sz="3399" dirty="0" err="1">
                <a:solidFill>
                  <a:srgbClr val="BF372A"/>
                </a:solidFill>
                <a:latin typeface="Open Sans Light"/>
              </a:rPr>
              <a:t>capacité</a:t>
            </a:r>
            <a:r>
              <a:rPr lang="en-US" sz="3399" dirty="0">
                <a:solidFill>
                  <a:srgbClr val="BF372A"/>
                </a:solidFill>
                <a:latin typeface="Open Sans Light"/>
              </a:rPr>
              <a:t> de changer de </a:t>
            </a:r>
            <a:r>
              <a:rPr lang="en-US" sz="3399" dirty="0" err="1">
                <a:solidFill>
                  <a:srgbClr val="BF372A"/>
                </a:solidFill>
                <a:latin typeface="Open Sans Light"/>
              </a:rPr>
              <a:t>forme</a:t>
            </a:r>
            <a:r>
              <a:rPr lang="en-US" sz="3399" dirty="0">
                <a:solidFill>
                  <a:srgbClr val="BF372A"/>
                </a:solidFill>
                <a:latin typeface="Open Sans Light"/>
              </a:rPr>
              <a:t> de manière </a:t>
            </a:r>
            <a:r>
              <a:rPr lang="en-US" sz="3399" dirty="0" err="1">
                <a:solidFill>
                  <a:srgbClr val="BF372A"/>
                </a:solidFill>
                <a:latin typeface="Open Sans Light"/>
              </a:rPr>
              <a:t>réversible</a:t>
            </a:r>
            <a:r>
              <a:rPr lang="en-US" sz="3399" dirty="0">
                <a:solidFill>
                  <a:srgbClr val="BF372A"/>
                </a:solidFill>
                <a:latin typeface="Open Sans Light"/>
              </a:rPr>
              <a:t> </a:t>
            </a:r>
            <a:r>
              <a:rPr lang="en-US" sz="3399" dirty="0" err="1">
                <a:solidFill>
                  <a:srgbClr val="BF372A"/>
                </a:solidFill>
                <a:latin typeface="Open Sans Light"/>
              </a:rPr>
              <a:t>lorsqu'il</a:t>
            </a:r>
            <a:r>
              <a:rPr lang="en-US" sz="3399" dirty="0">
                <a:solidFill>
                  <a:srgbClr val="BF372A"/>
                </a:solidFill>
                <a:latin typeface="Open Sans Light"/>
              </a:rPr>
              <a:t> </a:t>
            </a:r>
            <a:r>
              <a:rPr lang="en-US" sz="3399" dirty="0" err="1">
                <a:solidFill>
                  <a:srgbClr val="BF372A"/>
                </a:solidFill>
                <a:latin typeface="Open Sans Light"/>
              </a:rPr>
              <a:t>est</a:t>
            </a:r>
            <a:r>
              <a:rPr lang="en-US" sz="3399" dirty="0">
                <a:solidFill>
                  <a:srgbClr val="BF372A"/>
                </a:solidFill>
                <a:latin typeface="Open Sans Light"/>
              </a:rPr>
              <a:t> </a:t>
            </a:r>
            <a:r>
              <a:rPr lang="en-US" sz="3399" dirty="0" err="1">
                <a:solidFill>
                  <a:srgbClr val="BF372A"/>
                </a:solidFill>
                <a:latin typeface="Open Sans Light"/>
              </a:rPr>
              <a:t>soumis</a:t>
            </a:r>
            <a:r>
              <a:rPr lang="en-US" sz="3399" dirty="0">
                <a:solidFill>
                  <a:srgbClr val="BF372A"/>
                </a:solidFill>
                <a:latin typeface="Open Sans Light"/>
              </a:rPr>
              <a:t> à des stimuli, </a:t>
            </a:r>
            <a:r>
              <a:rPr lang="en-US" sz="3399" dirty="0" err="1">
                <a:solidFill>
                  <a:srgbClr val="BF372A"/>
                </a:solidFill>
                <a:latin typeface="Open Sans Light"/>
              </a:rPr>
              <a:t>tels</a:t>
            </a:r>
            <a:r>
              <a:rPr lang="en-US" sz="3399" dirty="0">
                <a:solidFill>
                  <a:srgbClr val="BF372A"/>
                </a:solidFill>
                <a:latin typeface="Open Sans Light"/>
              </a:rPr>
              <a:t> que la </a:t>
            </a:r>
            <a:r>
              <a:rPr lang="en-US" sz="3399" dirty="0" err="1">
                <a:solidFill>
                  <a:srgbClr val="BF372A"/>
                </a:solidFill>
                <a:latin typeface="Open Sans Light"/>
              </a:rPr>
              <a:t>chaleur</a:t>
            </a:r>
            <a:r>
              <a:rPr lang="en-US" sz="3399" dirty="0">
                <a:solidFill>
                  <a:srgbClr val="BF372A"/>
                </a:solidFill>
                <a:latin typeface="Open Sans Light"/>
              </a:rPr>
              <a:t> </a:t>
            </a:r>
            <a:r>
              <a:rPr lang="en-US" sz="3399" dirty="0" err="1">
                <a:solidFill>
                  <a:srgbClr val="BF372A"/>
                </a:solidFill>
                <a:latin typeface="Open Sans Light"/>
              </a:rPr>
              <a:t>ou</a:t>
            </a:r>
            <a:r>
              <a:rPr lang="en-US" sz="3399" dirty="0">
                <a:solidFill>
                  <a:srgbClr val="BF372A"/>
                </a:solidFill>
                <a:latin typeface="Open Sans Light"/>
              </a:rPr>
              <a:t> la pression.</a:t>
            </a:r>
          </a:p>
        </p:txBody>
      </p:sp>
      <p:sp>
        <p:nvSpPr>
          <p:cNvPr id="13" name="Freeform 9">
            <a:extLst>
              <a:ext uri="{FF2B5EF4-FFF2-40B4-BE49-F238E27FC236}">
                <a16:creationId xmlns:a16="http://schemas.microsoft.com/office/drawing/2014/main" id="{C4B96593-A6A4-4CF1-B347-5C5DE12C1BBD}"/>
              </a:ext>
            </a:extLst>
          </p:cNvPr>
          <p:cNvSpPr/>
          <p:nvPr/>
        </p:nvSpPr>
        <p:spPr>
          <a:xfrm>
            <a:off x="7959131" y="6776937"/>
            <a:ext cx="2095276" cy="2030513"/>
          </a:xfrm>
          <a:custGeom>
            <a:avLst/>
            <a:gdLst/>
            <a:ahLst/>
            <a:cxnLst/>
            <a:rect l="l" t="t" r="r" b="b"/>
            <a:pathLst>
              <a:path w="2095276" h="2030513">
                <a:moveTo>
                  <a:pt x="0" y="0"/>
                </a:moveTo>
                <a:lnTo>
                  <a:pt x="2095276" y="0"/>
                </a:lnTo>
                <a:lnTo>
                  <a:pt x="2095276" y="2030514"/>
                </a:lnTo>
                <a:lnTo>
                  <a:pt x="0" y="20305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0">
            <a:extLst>
              <a:ext uri="{FF2B5EF4-FFF2-40B4-BE49-F238E27FC236}">
                <a16:creationId xmlns:a16="http://schemas.microsoft.com/office/drawing/2014/main" id="{CB80CDE1-951B-4F5E-A564-68AB4F681A19}"/>
              </a:ext>
            </a:extLst>
          </p:cNvPr>
          <p:cNvSpPr/>
          <p:nvPr/>
        </p:nvSpPr>
        <p:spPr>
          <a:xfrm>
            <a:off x="14901225" y="6471792"/>
            <a:ext cx="2358075" cy="2358075"/>
          </a:xfrm>
          <a:custGeom>
            <a:avLst/>
            <a:gdLst/>
            <a:ahLst/>
            <a:cxnLst/>
            <a:rect l="l" t="t" r="r" b="b"/>
            <a:pathLst>
              <a:path w="2358075" h="2358075">
                <a:moveTo>
                  <a:pt x="0" y="0"/>
                </a:moveTo>
                <a:lnTo>
                  <a:pt x="2358075" y="0"/>
                </a:lnTo>
                <a:lnTo>
                  <a:pt x="2358075" y="2358075"/>
                </a:lnTo>
                <a:lnTo>
                  <a:pt x="0" y="2358075"/>
                </a:lnTo>
                <a:lnTo>
                  <a:pt x="0" y="0"/>
                </a:lnTo>
                <a:close/>
              </a:path>
            </a:pathLst>
          </a:custGeom>
          <a:blipFill>
            <a:blip r:embed="rId5"/>
            <a:stretch>
              <a:fillRect/>
            </a:stretch>
          </a:blipFill>
        </p:spPr>
      </p:sp>
      <p:sp>
        <p:nvSpPr>
          <p:cNvPr id="15" name="Freeform 11">
            <a:extLst>
              <a:ext uri="{FF2B5EF4-FFF2-40B4-BE49-F238E27FC236}">
                <a16:creationId xmlns:a16="http://schemas.microsoft.com/office/drawing/2014/main" id="{0A50C7BC-5275-4BC3-AB1A-7F2FA77D2370}"/>
              </a:ext>
            </a:extLst>
          </p:cNvPr>
          <p:cNvSpPr/>
          <p:nvPr/>
        </p:nvSpPr>
        <p:spPr>
          <a:xfrm>
            <a:off x="1371822" y="3861926"/>
            <a:ext cx="1643521" cy="1588052"/>
          </a:xfrm>
          <a:custGeom>
            <a:avLst/>
            <a:gdLst/>
            <a:ahLst/>
            <a:cxnLst/>
            <a:rect l="l" t="t" r="r" b="b"/>
            <a:pathLst>
              <a:path w="1643521" h="1588052">
                <a:moveTo>
                  <a:pt x="0" y="0"/>
                </a:moveTo>
                <a:lnTo>
                  <a:pt x="1643521" y="0"/>
                </a:lnTo>
                <a:lnTo>
                  <a:pt x="1643521" y="1588052"/>
                </a:lnTo>
                <a:lnTo>
                  <a:pt x="0" y="15880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2">
            <a:extLst>
              <a:ext uri="{FF2B5EF4-FFF2-40B4-BE49-F238E27FC236}">
                <a16:creationId xmlns:a16="http://schemas.microsoft.com/office/drawing/2014/main" id="{E7658C1E-24A9-4989-BA66-1EC8FB6B55E0}"/>
              </a:ext>
            </a:extLst>
          </p:cNvPr>
          <p:cNvSpPr/>
          <p:nvPr/>
        </p:nvSpPr>
        <p:spPr>
          <a:xfrm>
            <a:off x="6768093" y="3861926"/>
            <a:ext cx="1191039" cy="1588052"/>
          </a:xfrm>
          <a:custGeom>
            <a:avLst/>
            <a:gdLst/>
            <a:ahLst/>
            <a:cxnLst/>
            <a:rect l="l" t="t" r="r" b="b"/>
            <a:pathLst>
              <a:path w="1191039" h="1588052">
                <a:moveTo>
                  <a:pt x="0" y="0"/>
                </a:moveTo>
                <a:lnTo>
                  <a:pt x="1191039" y="0"/>
                </a:lnTo>
                <a:lnTo>
                  <a:pt x="1191039" y="1588052"/>
                </a:lnTo>
                <a:lnTo>
                  <a:pt x="0" y="15880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4">
            <a:extLst>
              <a:ext uri="{FF2B5EF4-FFF2-40B4-BE49-F238E27FC236}">
                <a16:creationId xmlns:a16="http://schemas.microsoft.com/office/drawing/2014/main" id="{36735D8A-6661-4D89-A3D7-69484809F1B1}"/>
              </a:ext>
            </a:extLst>
          </p:cNvPr>
          <p:cNvSpPr/>
          <p:nvPr/>
        </p:nvSpPr>
        <p:spPr>
          <a:xfrm>
            <a:off x="9733734" y="6561462"/>
            <a:ext cx="4808796" cy="1851174"/>
          </a:xfrm>
          <a:custGeom>
            <a:avLst/>
            <a:gdLst/>
            <a:ahLst/>
            <a:cxnLst/>
            <a:rect l="l" t="t" r="r" b="b"/>
            <a:pathLst>
              <a:path w="4808796" h="1851174">
                <a:moveTo>
                  <a:pt x="0" y="0"/>
                </a:moveTo>
                <a:lnTo>
                  <a:pt x="4808796" y="0"/>
                </a:lnTo>
                <a:lnTo>
                  <a:pt x="4808796" y="1851174"/>
                </a:lnTo>
                <a:lnTo>
                  <a:pt x="0" y="1851174"/>
                </a:lnTo>
                <a:lnTo>
                  <a:pt x="0" y="0"/>
                </a:lnTo>
                <a:close/>
              </a:path>
            </a:pathLst>
          </a:custGeom>
          <a:blipFill>
            <a:blip r:embed="rId10"/>
            <a:stretch>
              <a:fillRect/>
            </a:stretch>
          </a:blipFill>
        </p:spPr>
      </p:sp>
      <p:sp>
        <p:nvSpPr>
          <p:cNvPr id="18" name="TextBox 17">
            <a:extLst>
              <a:ext uri="{FF2B5EF4-FFF2-40B4-BE49-F238E27FC236}">
                <a16:creationId xmlns:a16="http://schemas.microsoft.com/office/drawing/2014/main" id="{B2131EBF-6425-4299-BB0E-D728AE4D47CD}"/>
              </a:ext>
            </a:extLst>
          </p:cNvPr>
          <p:cNvSpPr txBox="1"/>
          <p:nvPr/>
        </p:nvSpPr>
        <p:spPr>
          <a:xfrm>
            <a:off x="1368260" y="5592853"/>
            <a:ext cx="1698308" cy="457560"/>
          </a:xfrm>
          <a:prstGeom prst="rect">
            <a:avLst/>
          </a:prstGeom>
        </p:spPr>
        <p:txBody>
          <a:bodyPr lIns="0" tIns="0" rIns="0" bIns="0" rtlCol="0" anchor="t">
            <a:spAutoFit/>
          </a:bodyPr>
          <a:lstStyle/>
          <a:p>
            <a:pPr algn="ctr">
              <a:lnSpc>
                <a:spcPts val="3655"/>
              </a:lnSpc>
              <a:spcBef>
                <a:spcPct val="0"/>
              </a:spcBef>
            </a:pPr>
            <a:r>
              <a:rPr lang="en-US" sz="2610">
                <a:solidFill>
                  <a:srgbClr val="224A50"/>
                </a:solidFill>
                <a:latin typeface="Public Sans"/>
              </a:rPr>
              <a:t>Mécanique</a:t>
            </a:r>
          </a:p>
        </p:txBody>
      </p:sp>
      <p:sp>
        <p:nvSpPr>
          <p:cNvPr id="20" name="TextBox 19">
            <a:extLst>
              <a:ext uri="{FF2B5EF4-FFF2-40B4-BE49-F238E27FC236}">
                <a16:creationId xmlns:a16="http://schemas.microsoft.com/office/drawing/2014/main" id="{4DF28195-BB1D-4765-9F32-D346C6324366}"/>
              </a:ext>
            </a:extLst>
          </p:cNvPr>
          <p:cNvSpPr txBox="1"/>
          <p:nvPr/>
        </p:nvSpPr>
        <p:spPr>
          <a:xfrm>
            <a:off x="4752567" y="8953637"/>
            <a:ext cx="8265466" cy="533125"/>
          </a:xfrm>
          <a:prstGeom prst="rect">
            <a:avLst/>
          </a:prstGeom>
        </p:spPr>
        <p:txBody>
          <a:bodyPr lIns="0" tIns="0" rIns="0" bIns="0" rtlCol="0" anchor="t">
            <a:spAutoFit/>
          </a:bodyPr>
          <a:lstStyle/>
          <a:p>
            <a:pPr algn="ctr">
              <a:lnSpc>
                <a:spcPts val="4215"/>
              </a:lnSpc>
              <a:spcBef>
                <a:spcPct val="0"/>
              </a:spcBef>
            </a:pPr>
            <a:r>
              <a:rPr lang="en-US" sz="3010">
                <a:solidFill>
                  <a:srgbClr val="224A50"/>
                </a:solidFill>
                <a:latin typeface="Public Sans Bold"/>
              </a:rPr>
              <a:t>Support à des technologies innovantes </a:t>
            </a:r>
          </a:p>
        </p:txBody>
      </p:sp>
      <p:sp>
        <p:nvSpPr>
          <p:cNvPr id="21" name="Freeform 8">
            <a:extLst>
              <a:ext uri="{FF2B5EF4-FFF2-40B4-BE49-F238E27FC236}">
                <a16:creationId xmlns:a16="http://schemas.microsoft.com/office/drawing/2014/main" id="{536DBD44-8385-459C-AAD3-10E0C47401D6}"/>
              </a:ext>
            </a:extLst>
          </p:cNvPr>
          <p:cNvSpPr/>
          <p:nvPr/>
        </p:nvSpPr>
        <p:spPr>
          <a:xfrm>
            <a:off x="10328870" y="2725227"/>
            <a:ext cx="7830614" cy="4380250"/>
          </a:xfrm>
          <a:custGeom>
            <a:avLst/>
            <a:gdLst/>
            <a:ahLst/>
            <a:cxnLst/>
            <a:rect l="l" t="t" r="r" b="b"/>
            <a:pathLst>
              <a:path w="7830614" h="4380250">
                <a:moveTo>
                  <a:pt x="0" y="0"/>
                </a:moveTo>
                <a:lnTo>
                  <a:pt x="7830614" y="0"/>
                </a:lnTo>
                <a:lnTo>
                  <a:pt x="7830614" y="4380250"/>
                </a:lnTo>
                <a:lnTo>
                  <a:pt x="0" y="4380250"/>
                </a:lnTo>
                <a:lnTo>
                  <a:pt x="0" y="0"/>
                </a:lnTo>
                <a:close/>
              </a:path>
            </a:pathLst>
          </a:custGeom>
          <a:blipFill>
            <a:blip r:embed="rId11"/>
            <a:stretch>
              <a:fillRect/>
            </a:stretch>
          </a:blipFill>
        </p:spPr>
      </p:sp>
      <p:sp>
        <p:nvSpPr>
          <p:cNvPr id="22" name="TextBox 15">
            <a:extLst>
              <a:ext uri="{FF2B5EF4-FFF2-40B4-BE49-F238E27FC236}">
                <a16:creationId xmlns:a16="http://schemas.microsoft.com/office/drawing/2014/main" id="{DBDF3FE9-80D5-4238-BCC6-F621BD6830E7}"/>
              </a:ext>
            </a:extLst>
          </p:cNvPr>
          <p:cNvSpPr txBox="1"/>
          <p:nvPr/>
        </p:nvSpPr>
        <p:spPr>
          <a:xfrm>
            <a:off x="664227" y="6295809"/>
            <a:ext cx="6945366" cy="914760"/>
          </a:xfrm>
          <a:prstGeom prst="rect">
            <a:avLst/>
          </a:prstGeom>
        </p:spPr>
        <p:txBody>
          <a:bodyPr lIns="0" tIns="0" rIns="0" bIns="0" rtlCol="0" anchor="t">
            <a:spAutoFit/>
          </a:bodyPr>
          <a:lstStyle/>
          <a:p>
            <a:pPr algn="ctr">
              <a:lnSpc>
                <a:spcPts val="3655"/>
              </a:lnSpc>
            </a:pPr>
            <a:r>
              <a:rPr lang="en-US" sz="2610" dirty="0">
                <a:solidFill>
                  <a:srgbClr val="224A50"/>
                </a:solidFill>
                <a:latin typeface="Public Sans"/>
              </a:rPr>
              <a:t> </a:t>
            </a:r>
            <a:r>
              <a:rPr lang="en-US" sz="2610" dirty="0" err="1">
                <a:solidFill>
                  <a:srgbClr val="224A50"/>
                </a:solidFill>
                <a:latin typeface="Public Sans"/>
              </a:rPr>
              <a:t>Changements</a:t>
            </a:r>
            <a:r>
              <a:rPr lang="en-US" sz="2610" dirty="0">
                <a:solidFill>
                  <a:srgbClr val="224A50"/>
                </a:solidFill>
                <a:latin typeface="Public Sans"/>
              </a:rPr>
              <a:t> de phase </a:t>
            </a:r>
            <a:r>
              <a:rPr lang="en-US" sz="2610" dirty="0" err="1">
                <a:solidFill>
                  <a:srgbClr val="224A50"/>
                </a:solidFill>
                <a:latin typeface="Public Sans"/>
              </a:rPr>
              <a:t>ou</a:t>
            </a:r>
            <a:r>
              <a:rPr lang="en-US" sz="2610" dirty="0">
                <a:solidFill>
                  <a:srgbClr val="224A50"/>
                </a:solidFill>
                <a:latin typeface="Public Sans"/>
              </a:rPr>
              <a:t> </a:t>
            </a:r>
            <a:r>
              <a:rPr lang="en-US" sz="2610" dirty="0" err="1">
                <a:solidFill>
                  <a:srgbClr val="224A50"/>
                </a:solidFill>
                <a:latin typeface="Public Sans"/>
              </a:rPr>
              <a:t>réorganisations</a:t>
            </a:r>
            <a:r>
              <a:rPr lang="en-US" sz="2610" dirty="0">
                <a:solidFill>
                  <a:srgbClr val="224A50"/>
                </a:solidFill>
                <a:latin typeface="Public Sans"/>
              </a:rPr>
              <a:t> </a:t>
            </a:r>
            <a:r>
              <a:rPr lang="en-US" sz="2610" dirty="0" err="1">
                <a:solidFill>
                  <a:srgbClr val="224A50"/>
                </a:solidFill>
                <a:latin typeface="Public Sans"/>
              </a:rPr>
              <a:t>moléculaires</a:t>
            </a:r>
            <a:endParaRPr lang="en-US" sz="2610" dirty="0">
              <a:solidFill>
                <a:srgbClr val="224A50"/>
              </a:solidFill>
              <a:latin typeface="Public Sans"/>
            </a:endParaRPr>
          </a:p>
        </p:txBody>
      </p:sp>
      <p:sp>
        <p:nvSpPr>
          <p:cNvPr id="23" name="TextBox 18">
            <a:extLst>
              <a:ext uri="{FF2B5EF4-FFF2-40B4-BE49-F238E27FC236}">
                <a16:creationId xmlns:a16="http://schemas.microsoft.com/office/drawing/2014/main" id="{EEDA77B7-E8D0-4745-BF08-027989ED2507}"/>
              </a:ext>
            </a:extLst>
          </p:cNvPr>
          <p:cNvSpPr txBox="1"/>
          <p:nvPr/>
        </p:nvSpPr>
        <p:spPr>
          <a:xfrm>
            <a:off x="6611568" y="5495213"/>
            <a:ext cx="1996049" cy="432106"/>
          </a:xfrm>
          <a:prstGeom prst="rect">
            <a:avLst/>
          </a:prstGeom>
        </p:spPr>
        <p:txBody>
          <a:bodyPr wrap="square" lIns="0" tIns="0" rIns="0" bIns="0" rtlCol="0" anchor="t">
            <a:spAutoFit/>
          </a:bodyPr>
          <a:lstStyle/>
          <a:p>
            <a:pPr algn="ctr">
              <a:lnSpc>
                <a:spcPts val="3655"/>
              </a:lnSpc>
              <a:spcBef>
                <a:spcPct val="0"/>
              </a:spcBef>
            </a:pPr>
            <a:r>
              <a:rPr lang="en-US" sz="2610" dirty="0" err="1">
                <a:solidFill>
                  <a:srgbClr val="224A50"/>
                </a:solidFill>
                <a:latin typeface="Public Sans"/>
              </a:rPr>
              <a:t>Thermique</a:t>
            </a:r>
            <a:endParaRPr lang="en-US" sz="2610" dirty="0">
              <a:solidFill>
                <a:srgbClr val="224A50"/>
              </a:solidFill>
              <a:latin typeface="Public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Freeform 2"/>
          <p:cNvSpPr/>
          <p:nvPr/>
        </p:nvSpPr>
        <p:spPr>
          <a:xfrm>
            <a:off x="6596492" y="5143500"/>
            <a:ext cx="4858513" cy="4858513"/>
          </a:xfrm>
          <a:custGeom>
            <a:avLst/>
            <a:gdLst/>
            <a:ahLst/>
            <a:cxnLst/>
            <a:rect l="l" t="t" r="r" b="b"/>
            <a:pathLst>
              <a:path w="4858513" h="4858513">
                <a:moveTo>
                  <a:pt x="0" y="0"/>
                </a:moveTo>
                <a:lnTo>
                  <a:pt x="4858513" y="0"/>
                </a:lnTo>
                <a:lnTo>
                  <a:pt x="4858513" y="4858513"/>
                </a:lnTo>
                <a:lnTo>
                  <a:pt x="0" y="4858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708934" y="7322489"/>
            <a:ext cx="905529" cy="558135"/>
          </a:xfrm>
          <a:custGeom>
            <a:avLst/>
            <a:gdLst/>
            <a:ahLst/>
            <a:cxnLst/>
            <a:rect l="l" t="t" r="r" b="b"/>
            <a:pathLst>
              <a:path w="905529" h="558135">
                <a:moveTo>
                  <a:pt x="0" y="0"/>
                </a:moveTo>
                <a:lnTo>
                  <a:pt x="905529" y="0"/>
                </a:lnTo>
                <a:lnTo>
                  <a:pt x="905529" y="558135"/>
                </a:lnTo>
                <a:lnTo>
                  <a:pt x="0" y="558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796456" y="5366025"/>
            <a:ext cx="725568" cy="726890"/>
          </a:xfrm>
          <a:custGeom>
            <a:avLst/>
            <a:gdLst/>
            <a:ahLst/>
            <a:cxnLst/>
            <a:rect l="l" t="t" r="r" b="b"/>
            <a:pathLst>
              <a:path w="725568" h="726890">
                <a:moveTo>
                  <a:pt x="0" y="0"/>
                </a:moveTo>
                <a:lnTo>
                  <a:pt x="725568" y="0"/>
                </a:lnTo>
                <a:lnTo>
                  <a:pt x="725568" y="726890"/>
                </a:lnTo>
                <a:lnTo>
                  <a:pt x="0" y="7268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6861568" y="9109349"/>
            <a:ext cx="660455" cy="682802"/>
          </a:xfrm>
          <a:custGeom>
            <a:avLst/>
            <a:gdLst/>
            <a:ahLst/>
            <a:cxnLst/>
            <a:rect l="l" t="t" r="r" b="b"/>
            <a:pathLst>
              <a:path w="660455" h="682802">
                <a:moveTo>
                  <a:pt x="0" y="0"/>
                </a:moveTo>
                <a:lnTo>
                  <a:pt x="660456" y="0"/>
                </a:lnTo>
                <a:lnTo>
                  <a:pt x="660456" y="682801"/>
                </a:lnTo>
                <a:lnTo>
                  <a:pt x="0" y="6828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2700" y="7553706"/>
            <a:ext cx="4652798" cy="2731335"/>
          </a:xfrm>
          <a:custGeom>
            <a:avLst/>
            <a:gdLst/>
            <a:ahLst/>
            <a:cxnLst/>
            <a:rect l="l" t="t" r="r" b="b"/>
            <a:pathLst>
              <a:path w="4652798" h="2731335">
                <a:moveTo>
                  <a:pt x="0" y="0"/>
                </a:moveTo>
                <a:lnTo>
                  <a:pt x="4652798" y="0"/>
                </a:lnTo>
                <a:lnTo>
                  <a:pt x="4652798" y="2731335"/>
                </a:lnTo>
                <a:lnTo>
                  <a:pt x="0" y="2731335"/>
                </a:lnTo>
                <a:lnTo>
                  <a:pt x="0" y="0"/>
                </a:lnTo>
                <a:close/>
              </a:path>
            </a:pathLst>
          </a:custGeom>
          <a:blipFill>
            <a:blip r:embed="rId10"/>
            <a:stretch>
              <a:fillRect/>
            </a:stretch>
          </a:blipFill>
        </p:spPr>
      </p:sp>
      <p:sp>
        <p:nvSpPr>
          <p:cNvPr id="7" name="TextBox 7"/>
          <p:cNvSpPr txBox="1"/>
          <p:nvPr/>
        </p:nvSpPr>
        <p:spPr>
          <a:xfrm>
            <a:off x="-4496678" y="152400"/>
            <a:ext cx="18288000" cy="1134249"/>
          </a:xfrm>
          <a:prstGeom prst="rect">
            <a:avLst/>
          </a:prstGeom>
        </p:spPr>
        <p:txBody>
          <a:bodyPr lIns="0" tIns="0" rIns="0" bIns="0" rtlCol="0" anchor="t">
            <a:spAutoFit/>
          </a:bodyPr>
          <a:lstStyle/>
          <a:p>
            <a:pPr algn="ctr">
              <a:lnSpc>
                <a:spcPts val="8477"/>
              </a:lnSpc>
            </a:pPr>
            <a:r>
              <a:rPr lang="en-US" sz="8477">
                <a:solidFill>
                  <a:srgbClr val="FF9E5E"/>
                </a:solidFill>
                <a:latin typeface="Barlow SemiCondensed Bold Bold"/>
              </a:rPr>
              <a:t>THERMOCHRONISME </a:t>
            </a:r>
          </a:p>
        </p:txBody>
      </p:sp>
      <p:sp>
        <p:nvSpPr>
          <p:cNvPr id="8" name="TextBox 8"/>
          <p:cNvSpPr txBox="1"/>
          <p:nvPr/>
        </p:nvSpPr>
        <p:spPr>
          <a:xfrm>
            <a:off x="255210" y="1737353"/>
            <a:ext cx="2542133" cy="688920"/>
          </a:xfrm>
          <a:prstGeom prst="rect">
            <a:avLst/>
          </a:prstGeom>
        </p:spPr>
        <p:txBody>
          <a:bodyPr lIns="0" tIns="0" rIns="0" bIns="0" rtlCol="0" anchor="t">
            <a:spAutoFit/>
          </a:bodyPr>
          <a:lstStyle/>
          <a:p>
            <a:pPr algn="ctr">
              <a:lnSpc>
                <a:spcPts val="5603"/>
              </a:lnSpc>
            </a:pPr>
            <a:r>
              <a:rPr lang="en-US" sz="4002">
                <a:solidFill>
                  <a:srgbClr val="D34A24"/>
                </a:solidFill>
                <a:latin typeface="Open Sans Light Bold"/>
              </a:rPr>
              <a:t>Définition</a:t>
            </a:r>
          </a:p>
        </p:txBody>
      </p:sp>
      <p:sp>
        <p:nvSpPr>
          <p:cNvPr id="9" name="TextBox 9"/>
          <p:cNvSpPr txBox="1"/>
          <p:nvPr/>
        </p:nvSpPr>
        <p:spPr>
          <a:xfrm>
            <a:off x="0" y="2871464"/>
            <a:ext cx="18288000" cy="1264988"/>
          </a:xfrm>
          <a:prstGeom prst="rect">
            <a:avLst/>
          </a:prstGeom>
        </p:spPr>
        <p:txBody>
          <a:bodyPr lIns="0" tIns="0" rIns="0" bIns="0" rtlCol="0" anchor="t">
            <a:spAutoFit/>
          </a:bodyPr>
          <a:lstStyle/>
          <a:p>
            <a:pPr algn="just">
              <a:lnSpc>
                <a:spcPts val="3415"/>
              </a:lnSpc>
              <a:spcBef>
                <a:spcPct val="0"/>
              </a:spcBef>
            </a:pPr>
            <a:r>
              <a:rPr lang="en-US" sz="2439">
                <a:solidFill>
                  <a:srgbClr val="BF372A"/>
                </a:solidFill>
                <a:latin typeface="Open Sans Light Bold"/>
              </a:rPr>
              <a:t>Le thermochronisme concerne la façon dont les roches et les minéraux gardent une trace des différentes températures auxquelles ils ont été exposés. Les scientifiques utilisent cela pour comprendre l'histoire de la Terre et comment les paysages ont changé. C'est comme si les roches nous racontaient une histoire sur notre planète.</a:t>
            </a:r>
          </a:p>
        </p:txBody>
      </p:sp>
      <p:sp>
        <p:nvSpPr>
          <p:cNvPr id="10" name="TextBox 10"/>
          <p:cNvSpPr txBox="1"/>
          <p:nvPr/>
        </p:nvSpPr>
        <p:spPr>
          <a:xfrm>
            <a:off x="8369979" y="5298676"/>
            <a:ext cx="2882327" cy="775665"/>
          </a:xfrm>
          <a:prstGeom prst="rect">
            <a:avLst/>
          </a:prstGeom>
        </p:spPr>
        <p:txBody>
          <a:bodyPr lIns="0" tIns="0" rIns="0" bIns="0" rtlCol="0" anchor="t">
            <a:spAutoFit/>
          </a:bodyPr>
          <a:lstStyle/>
          <a:p>
            <a:pPr algn="ctr">
              <a:lnSpc>
                <a:spcPts val="3159"/>
              </a:lnSpc>
              <a:spcBef>
                <a:spcPct val="0"/>
              </a:spcBef>
            </a:pPr>
            <a:r>
              <a:rPr lang="en-US" sz="2256">
                <a:solidFill>
                  <a:srgbClr val="992800"/>
                </a:solidFill>
                <a:latin typeface="Open Sans Light Bold"/>
              </a:rPr>
              <a:t>Tectonique des plaques</a:t>
            </a:r>
          </a:p>
        </p:txBody>
      </p:sp>
      <p:sp>
        <p:nvSpPr>
          <p:cNvPr id="11" name="TextBox 11"/>
          <p:cNvSpPr txBox="1"/>
          <p:nvPr/>
        </p:nvSpPr>
        <p:spPr>
          <a:xfrm>
            <a:off x="8525399" y="7165874"/>
            <a:ext cx="2571487" cy="775665"/>
          </a:xfrm>
          <a:prstGeom prst="rect">
            <a:avLst/>
          </a:prstGeom>
        </p:spPr>
        <p:txBody>
          <a:bodyPr lIns="0" tIns="0" rIns="0" bIns="0" rtlCol="0" anchor="t">
            <a:spAutoFit/>
          </a:bodyPr>
          <a:lstStyle/>
          <a:p>
            <a:pPr algn="ctr">
              <a:lnSpc>
                <a:spcPts val="3159"/>
              </a:lnSpc>
              <a:spcBef>
                <a:spcPct val="0"/>
              </a:spcBef>
            </a:pPr>
            <a:r>
              <a:rPr lang="en-US" sz="2256">
                <a:solidFill>
                  <a:srgbClr val="992800"/>
                </a:solidFill>
                <a:latin typeface="Open Sans Light Bold"/>
              </a:rPr>
              <a:t>Evolution des paysages</a:t>
            </a:r>
          </a:p>
        </p:txBody>
      </p:sp>
      <p:sp>
        <p:nvSpPr>
          <p:cNvPr id="12" name="TextBox 12"/>
          <p:cNvSpPr txBox="1"/>
          <p:nvPr/>
        </p:nvSpPr>
        <p:spPr>
          <a:xfrm>
            <a:off x="9192177" y="9220200"/>
            <a:ext cx="1237929" cy="378222"/>
          </a:xfrm>
          <a:prstGeom prst="rect">
            <a:avLst/>
          </a:prstGeom>
        </p:spPr>
        <p:txBody>
          <a:bodyPr lIns="0" tIns="0" rIns="0" bIns="0" rtlCol="0" anchor="t">
            <a:spAutoFit/>
          </a:bodyPr>
          <a:lstStyle/>
          <a:p>
            <a:pPr algn="ctr">
              <a:lnSpc>
                <a:spcPts val="3159"/>
              </a:lnSpc>
              <a:spcBef>
                <a:spcPct val="0"/>
              </a:spcBef>
            </a:pPr>
            <a:r>
              <a:rPr lang="en-US" sz="2256">
                <a:solidFill>
                  <a:srgbClr val="992800"/>
                </a:solidFill>
                <a:latin typeface="Open Sans Light Bold"/>
              </a:rPr>
              <a:t>Géologie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Freeform 2"/>
          <p:cNvSpPr/>
          <p:nvPr/>
        </p:nvSpPr>
        <p:spPr>
          <a:xfrm flipH="1">
            <a:off x="13599317" y="2263059"/>
            <a:ext cx="5405325" cy="8877359"/>
          </a:xfrm>
          <a:custGeom>
            <a:avLst/>
            <a:gdLst/>
            <a:ahLst/>
            <a:cxnLst/>
            <a:rect l="l" t="t" r="r" b="b"/>
            <a:pathLst>
              <a:path w="5405325" h="8877359">
                <a:moveTo>
                  <a:pt x="5405325" y="0"/>
                </a:moveTo>
                <a:lnTo>
                  <a:pt x="0" y="0"/>
                </a:lnTo>
                <a:lnTo>
                  <a:pt x="0" y="8877359"/>
                </a:lnTo>
                <a:lnTo>
                  <a:pt x="5405325" y="8877359"/>
                </a:lnTo>
                <a:lnTo>
                  <a:pt x="5405325" y="0"/>
                </a:lnTo>
                <a:close/>
              </a:path>
            </a:pathLst>
          </a:custGeom>
          <a:blipFill>
            <a:blip r:embed="rId2"/>
            <a:stretch>
              <a:fillRect/>
            </a:stretch>
          </a:blipFill>
        </p:spPr>
      </p:sp>
      <p:sp>
        <p:nvSpPr>
          <p:cNvPr id="3" name="Freeform 3"/>
          <p:cNvSpPr/>
          <p:nvPr/>
        </p:nvSpPr>
        <p:spPr>
          <a:xfrm>
            <a:off x="11591135" y="-473296"/>
            <a:ext cx="5874402" cy="5029957"/>
          </a:xfrm>
          <a:custGeom>
            <a:avLst/>
            <a:gdLst/>
            <a:ahLst/>
            <a:cxnLst/>
            <a:rect l="l" t="t" r="r" b="b"/>
            <a:pathLst>
              <a:path w="5874402" h="5029957">
                <a:moveTo>
                  <a:pt x="0" y="0"/>
                </a:moveTo>
                <a:lnTo>
                  <a:pt x="5874403" y="0"/>
                </a:lnTo>
                <a:lnTo>
                  <a:pt x="5874403" y="5029957"/>
                </a:lnTo>
                <a:lnTo>
                  <a:pt x="0" y="50299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59470" y="5099586"/>
            <a:ext cx="4858513" cy="4858513"/>
          </a:xfrm>
          <a:custGeom>
            <a:avLst/>
            <a:gdLst/>
            <a:ahLst/>
            <a:cxnLst/>
            <a:rect l="l" t="t" r="r" b="b"/>
            <a:pathLst>
              <a:path w="4858513" h="4858513">
                <a:moveTo>
                  <a:pt x="0" y="0"/>
                </a:moveTo>
                <a:lnTo>
                  <a:pt x="4858513" y="0"/>
                </a:lnTo>
                <a:lnTo>
                  <a:pt x="4858513" y="4858513"/>
                </a:lnTo>
                <a:lnTo>
                  <a:pt x="0" y="48585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0678970">
            <a:off x="913147" y="5232217"/>
            <a:ext cx="623060" cy="858855"/>
          </a:xfrm>
          <a:custGeom>
            <a:avLst/>
            <a:gdLst/>
            <a:ahLst/>
            <a:cxnLst/>
            <a:rect l="l" t="t" r="r" b="b"/>
            <a:pathLst>
              <a:path w="623060" h="858855">
                <a:moveTo>
                  <a:pt x="0" y="0"/>
                </a:moveTo>
                <a:lnTo>
                  <a:pt x="623060" y="0"/>
                </a:lnTo>
                <a:lnTo>
                  <a:pt x="623060" y="858855"/>
                </a:lnTo>
                <a:lnTo>
                  <a:pt x="0" y="8588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976349" y="7183359"/>
            <a:ext cx="526863" cy="690967"/>
          </a:xfrm>
          <a:custGeom>
            <a:avLst/>
            <a:gdLst/>
            <a:ahLst/>
            <a:cxnLst/>
            <a:rect l="l" t="t" r="r" b="b"/>
            <a:pathLst>
              <a:path w="526863" h="690967">
                <a:moveTo>
                  <a:pt x="0" y="0"/>
                </a:moveTo>
                <a:lnTo>
                  <a:pt x="526863" y="0"/>
                </a:lnTo>
                <a:lnTo>
                  <a:pt x="526863" y="690967"/>
                </a:lnTo>
                <a:lnTo>
                  <a:pt x="0" y="6909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859434" y="9013513"/>
            <a:ext cx="848836" cy="742732"/>
          </a:xfrm>
          <a:custGeom>
            <a:avLst/>
            <a:gdLst/>
            <a:ahLst/>
            <a:cxnLst/>
            <a:rect l="l" t="t" r="r" b="b"/>
            <a:pathLst>
              <a:path w="848836" h="742732">
                <a:moveTo>
                  <a:pt x="0" y="0"/>
                </a:moveTo>
                <a:lnTo>
                  <a:pt x="848836" y="0"/>
                </a:lnTo>
                <a:lnTo>
                  <a:pt x="848836" y="742732"/>
                </a:lnTo>
                <a:lnTo>
                  <a:pt x="0" y="74273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6857383" y="5143500"/>
            <a:ext cx="4858513" cy="4858513"/>
          </a:xfrm>
          <a:custGeom>
            <a:avLst/>
            <a:gdLst/>
            <a:ahLst/>
            <a:cxnLst/>
            <a:rect l="l" t="t" r="r" b="b"/>
            <a:pathLst>
              <a:path w="4858513" h="4858513">
                <a:moveTo>
                  <a:pt x="0" y="0"/>
                </a:moveTo>
                <a:lnTo>
                  <a:pt x="4858513" y="0"/>
                </a:lnTo>
                <a:lnTo>
                  <a:pt x="4858513" y="4858513"/>
                </a:lnTo>
                <a:lnTo>
                  <a:pt x="0" y="48585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7066686" y="9018679"/>
            <a:ext cx="739464" cy="789719"/>
          </a:xfrm>
          <a:custGeom>
            <a:avLst/>
            <a:gdLst/>
            <a:ahLst/>
            <a:cxnLst/>
            <a:rect l="l" t="t" r="r" b="b"/>
            <a:pathLst>
              <a:path w="739464" h="789719">
                <a:moveTo>
                  <a:pt x="0" y="0"/>
                </a:moveTo>
                <a:lnTo>
                  <a:pt x="739464" y="0"/>
                </a:lnTo>
                <a:lnTo>
                  <a:pt x="739464" y="789719"/>
                </a:lnTo>
                <a:lnTo>
                  <a:pt x="0" y="78971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7011318" y="7099448"/>
            <a:ext cx="850201" cy="858789"/>
          </a:xfrm>
          <a:custGeom>
            <a:avLst/>
            <a:gdLst/>
            <a:ahLst/>
            <a:cxnLst/>
            <a:rect l="l" t="t" r="r" b="b"/>
            <a:pathLst>
              <a:path w="850201" h="858789">
                <a:moveTo>
                  <a:pt x="0" y="0"/>
                </a:moveTo>
                <a:lnTo>
                  <a:pt x="850201" y="0"/>
                </a:lnTo>
                <a:lnTo>
                  <a:pt x="850201" y="858789"/>
                </a:lnTo>
                <a:lnTo>
                  <a:pt x="0" y="85878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1" name="Freeform 11"/>
          <p:cNvSpPr/>
          <p:nvPr/>
        </p:nvSpPr>
        <p:spPr>
          <a:xfrm>
            <a:off x="7066686" y="5221518"/>
            <a:ext cx="723217" cy="912315"/>
          </a:xfrm>
          <a:custGeom>
            <a:avLst/>
            <a:gdLst/>
            <a:ahLst/>
            <a:cxnLst/>
            <a:rect l="l" t="t" r="r" b="b"/>
            <a:pathLst>
              <a:path w="723217" h="912315">
                <a:moveTo>
                  <a:pt x="0" y="0"/>
                </a:moveTo>
                <a:lnTo>
                  <a:pt x="723217" y="0"/>
                </a:lnTo>
                <a:lnTo>
                  <a:pt x="723217" y="912315"/>
                </a:lnTo>
                <a:lnTo>
                  <a:pt x="0" y="91231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2" name="TextBox 12"/>
          <p:cNvSpPr txBox="1"/>
          <p:nvPr/>
        </p:nvSpPr>
        <p:spPr>
          <a:xfrm>
            <a:off x="-4688683" y="133350"/>
            <a:ext cx="18288000" cy="987442"/>
          </a:xfrm>
          <a:prstGeom prst="rect">
            <a:avLst/>
          </a:prstGeom>
        </p:spPr>
        <p:txBody>
          <a:bodyPr lIns="0" tIns="0" rIns="0" bIns="0" rtlCol="0" anchor="t">
            <a:spAutoFit/>
          </a:bodyPr>
          <a:lstStyle/>
          <a:p>
            <a:pPr algn="ctr">
              <a:lnSpc>
                <a:spcPts val="7377"/>
              </a:lnSpc>
            </a:pPr>
            <a:r>
              <a:rPr lang="en-US" sz="7377">
                <a:solidFill>
                  <a:srgbClr val="FF9E5E"/>
                </a:solidFill>
                <a:latin typeface="Barlow SemiCondensed Bold Bold"/>
              </a:rPr>
              <a:t>P﻿HOTOLUMINESCENCE</a:t>
            </a:r>
          </a:p>
        </p:txBody>
      </p:sp>
      <p:sp>
        <p:nvSpPr>
          <p:cNvPr id="13" name="TextBox 13"/>
          <p:cNvSpPr txBox="1"/>
          <p:nvPr/>
        </p:nvSpPr>
        <p:spPr>
          <a:xfrm>
            <a:off x="12298329" y="375333"/>
            <a:ext cx="4460015" cy="2768707"/>
          </a:xfrm>
          <a:prstGeom prst="rect">
            <a:avLst/>
          </a:prstGeom>
        </p:spPr>
        <p:txBody>
          <a:bodyPr lIns="0" tIns="0" rIns="0" bIns="0" rtlCol="0" anchor="t">
            <a:spAutoFit/>
          </a:bodyPr>
          <a:lstStyle/>
          <a:p>
            <a:pPr algn="ctr">
              <a:lnSpc>
                <a:spcPts val="2207"/>
              </a:lnSpc>
              <a:spcBef>
                <a:spcPct val="0"/>
              </a:spcBef>
            </a:pPr>
            <a:r>
              <a:rPr lang="en-US" sz="1577">
                <a:solidFill>
                  <a:srgbClr val="000000"/>
                </a:solidFill>
                <a:latin typeface="Open Sans Light Bold"/>
              </a:rPr>
              <a:t>Imagine que tu as une balle qui brille dans le noir quand tu la mets sous une lampe. Quand la balle est exposée à la lumière de la lampe, elle absorbe cette énergie. Ensuite, quand tu éteins la lumière, la balle continue de briller doucement dans le noir pendant un certain temps. C'est comme si elle gardait en elle un peu de l'énergie qu'elle a absorbée et qu'elle l'utilise pour émettre de la lumière.</a:t>
            </a:r>
          </a:p>
        </p:txBody>
      </p:sp>
      <p:sp>
        <p:nvSpPr>
          <p:cNvPr id="14" name="TextBox 14"/>
          <p:cNvSpPr txBox="1"/>
          <p:nvPr/>
        </p:nvSpPr>
        <p:spPr>
          <a:xfrm>
            <a:off x="232145" y="1574139"/>
            <a:ext cx="2542133" cy="688920"/>
          </a:xfrm>
          <a:prstGeom prst="rect">
            <a:avLst/>
          </a:prstGeom>
        </p:spPr>
        <p:txBody>
          <a:bodyPr lIns="0" tIns="0" rIns="0" bIns="0" rtlCol="0" anchor="t">
            <a:spAutoFit/>
          </a:bodyPr>
          <a:lstStyle/>
          <a:p>
            <a:pPr algn="ctr">
              <a:lnSpc>
                <a:spcPts val="5603"/>
              </a:lnSpc>
            </a:pPr>
            <a:r>
              <a:rPr lang="en-US" sz="4002">
                <a:solidFill>
                  <a:srgbClr val="D34A24"/>
                </a:solidFill>
                <a:latin typeface="Open Sans Light Bold"/>
              </a:rPr>
              <a:t>Définition</a:t>
            </a:r>
          </a:p>
        </p:txBody>
      </p:sp>
      <p:sp>
        <p:nvSpPr>
          <p:cNvPr id="15" name="TextBox 15"/>
          <p:cNvSpPr txBox="1"/>
          <p:nvPr/>
        </p:nvSpPr>
        <p:spPr>
          <a:xfrm>
            <a:off x="0" y="2530444"/>
            <a:ext cx="14872836" cy="2026217"/>
          </a:xfrm>
          <a:prstGeom prst="rect">
            <a:avLst/>
          </a:prstGeom>
        </p:spPr>
        <p:txBody>
          <a:bodyPr lIns="0" tIns="0" rIns="0" bIns="0" rtlCol="0" anchor="t">
            <a:spAutoFit/>
          </a:bodyPr>
          <a:lstStyle/>
          <a:p>
            <a:pPr algn="just">
              <a:lnSpc>
                <a:spcPts val="3280"/>
              </a:lnSpc>
              <a:spcBef>
                <a:spcPct val="0"/>
              </a:spcBef>
            </a:pPr>
            <a:r>
              <a:rPr lang="en-US" sz="2342">
                <a:solidFill>
                  <a:srgbClr val="BF372A"/>
                </a:solidFill>
                <a:latin typeface="Open Sans Light Bold"/>
              </a:rPr>
              <a:t>La photoluminescence, c'est quand un matériau émet de la lumière après avoir </a:t>
            </a:r>
          </a:p>
          <a:p>
            <a:pPr algn="just">
              <a:lnSpc>
                <a:spcPts val="3280"/>
              </a:lnSpc>
              <a:spcBef>
                <a:spcPct val="0"/>
              </a:spcBef>
            </a:pPr>
            <a:r>
              <a:rPr lang="en-US" sz="2342">
                <a:solidFill>
                  <a:srgbClr val="BF372A"/>
                </a:solidFill>
                <a:latin typeface="Open Sans Light Bold"/>
              </a:rPr>
              <a:t>absorbé de la lumière. Il peut briller tout seul après que la source de lumière a été</a:t>
            </a:r>
          </a:p>
          <a:p>
            <a:pPr algn="just">
              <a:lnSpc>
                <a:spcPts val="3280"/>
              </a:lnSpc>
              <a:spcBef>
                <a:spcPct val="0"/>
              </a:spcBef>
            </a:pPr>
            <a:r>
              <a:rPr lang="en-US" sz="2342">
                <a:solidFill>
                  <a:srgbClr val="BF372A"/>
                </a:solidFill>
                <a:latin typeface="Open Sans Light Bold"/>
              </a:rPr>
              <a:t> éteinte. C'est comme si le matériau gardait l'énergie lumineuse et la libérait ensuite. </a:t>
            </a:r>
          </a:p>
          <a:p>
            <a:pPr algn="just">
              <a:lnSpc>
                <a:spcPts val="3280"/>
              </a:lnSpc>
              <a:spcBef>
                <a:spcPct val="0"/>
              </a:spcBef>
            </a:pPr>
            <a:r>
              <a:rPr lang="en-US" sz="2342">
                <a:solidFill>
                  <a:srgbClr val="BF372A"/>
                </a:solidFill>
                <a:latin typeface="Open Sans Light Bold"/>
              </a:rPr>
              <a:t>Cela crée des effets lumineux spéciaux et est utilisé dans l'éclairage, les écrans lumineux </a:t>
            </a:r>
          </a:p>
          <a:p>
            <a:pPr algn="just">
              <a:lnSpc>
                <a:spcPts val="3280"/>
              </a:lnSpc>
              <a:spcBef>
                <a:spcPct val="0"/>
              </a:spcBef>
            </a:pPr>
            <a:r>
              <a:rPr lang="en-US" sz="2342">
                <a:solidFill>
                  <a:srgbClr val="BF372A"/>
                </a:solidFill>
                <a:latin typeface="Open Sans Light Bold"/>
              </a:rPr>
              <a:t>et les jouets qui brillent dans l'obscurité.</a:t>
            </a:r>
          </a:p>
        </p:txBody>
      </p:sp>
      <p:sp>
        <p:nvSpPr>
          <p:cNvPr id="16" name="TextBox 16"/>
          <p:cNvSpPr txBox="1"/>
          <p:nvPr/>
        </p:nvSpPr>
        <p:spPr>
          <a:xfrm>
            <a:off x="3567555" y="5453483"/>
            <a:ext cx="601306" cy="378222"/>
          </a:xfrm>
          <a:prstGeom prst="rect">
            <a:avLst/>
          </a:prstGeom>
        </p:spPr>
        <p:txBody>
          <a:bodyPr lIns="0" tIns="0" rIns="0" bIns="0" rtlCol="0" anchor="t">
            <a:spAutoFit/>
          </a:bodyPr>
          <a:lstStyle/>
          <a:p>
            <a:pPr algn="ctr">
              <a:lnSpc>
                <a:spcPts val="3159"/>
              </a:lnSpc>
              <a:spcBef>
                <a:spcPct val="0"/>
              </a:spcBef>
            </a:pPr>
            <a:r>
              <a:rPr lang="en-US" sz="2256">
                <a:solidFill>
                  <a:srgbClr val="992800"/>
                </a:solidFill>
                <a:latin typeface="Open Sans Light Bold"/>
              </a:rPr>
              <a:t> Art </a:t>
            </a:r>
          </a:p>
        </p:txBody>
      </p:sp>
      <p:sp>
        <p:nvSpPr>
          <p:cNvPr id="17" name="TextBox 17"/>
          <p:cNvSpPr txBox="1"/>
          <p:nvPr/>
        </p:nvSpPr>
        <p:spPr>
          <a:xfrm>
            <a:off x="3281099" y="7320682"/>
            <a:ext cx="1174218" cy="378222"/>
          </a:xfrm>
          <a:prstGeom prst="rect">
            <a:avLst/>
          </a:prstGeom>
        </p:spPr>
        <p:txBody>
          <a:bodyPr lIns="0" tIns="0" rIns="0" bIns="0" rtlCol="0" anchor="t">
            <a:spAutoFit/>
          </a:bodyPr>
          <a:lstStyle/>
          <a:p>
            <a:pPr algn="ctr">
              <a:lnSpc>
                <a:spcPts val="3159"/>
              </a:lnSpc>
              <a:spcBef>
                <a:spcPct val="0"/>
              </a:spcBef>
            </a:pPr>
            <a:r>
              <a:rPr lang="en-US" sz="2256">
                <a:solidFill>
                  <a:srgbClr val="992800"/>
                </a:solidFill>
                <a:latin typeface="Open Sans Light Bold"/>
              </a:rPr>
              <a:t>Sécurité</a:t>
            </a:r>
          </a:p>
        </p:txBody>
      </p:sp>
      <p:sp>
        <p:nvSpPr>
          <p:cNvPr id="18" name="TextBox 18"/>
          <p:cNvSpPr txBox="1"/>
          <p:nvPr/>
        </p:nvSpPr>
        <p:spPr>
          <a:xfrm>
            <a:off x="2774278" y="8980579"/>
            <a:ext cx="2199683" cy="775665"/>
          </a:xfrm>
          <a:prstGeom prst="rect">
            <a:avLst/>
          </a:prstGeom>
        </p:spPr>
        <p:txBody>
          <a:bodyPr lIns="0" tIns="0" rIns="0" bIns="0" rtlCol="0" anchor="t">
            <a:spAutoFit/>
          </a:bodyPr>
          <a:lstStyle/>
          <a:p>
            <a:pPr algn="ctr">
              <a:lnSpc>
                <a:spcPts val="3159"/>
              </a:lnSpc>
            </a:pPr>
            <a:r>
              <a:rPr lang="en-US" sz="2256">
                <a:solidFill>
                  <a:srgbClr val="992800"/>
                </a:solidFill>
                <a:latin typeface="Open Sans Light Bold"/>
              </a:rPr>
              <a:t>Matériaux </a:t>
            </a:r>
          </a:p>
          <a:p>
            <a:pPr algn="ctr">
              <a:lnSpc>
                <a:spcPts val="3159"/>
              </a:lnSpc>
              <a:spcBef>
                <a:spcPct val="0"/>
              </a:spcBef>
            </a:pPr>
            <a:r>
              <a:rPr lang="en-US" sz="2256">
                <a:solidFill>
                  <a:srgbClr val="992800"/>
                </a:solidFill>
                <a:latin typeface="Open Sans Light Bold"/>
              </a:rPr>
              <a:t>et revêtements</a:t>
            </a:r>
          </a:p>
        </p:txBody>
      </p:sp>
      <p:sp>
        <p:nvSpPr>
          <p:cNvPr id="19" name="TextBox 19"/>
          <p:cNvSpPr txBox="1"/>
          <p:nvPr/>
        </p:nvSpPr>
        <p:spPr>
          <a:xfrm>
            <a:off x="8613559" y="5501485"/>
            <a:ext cx="2977577" cy="378222"/>
          </a:xfrm>
          <a:prstGeom prst="rect">
            <a:avLst/>
          </a:prstGeom>
        </p:spPr>
        <p:txBody>
          <a:bodyPr lIns="0" tIns="0" rIns="0" bIns="0" rtlCol="0" anchor="t">
            <a:spAutoFit/>
          </a:bodyPr>
          <a:lstStyle/>
          <a:p>
            <a:pPr algn="ctr">
              <a:lnSpc>
                <a:spcPts val="3159"/>
              </a:lnSpc>
              <a:spcBef>
                <a:spcPct val="0"/>
              </a:spcBef>
            </a:pPr>
            <a:r>
              <a:rPr lang="en-US" sz="2256">
                <a:solidFill>
                  <a:srgbClr val="992800"/>
                </a:solidFill>
                <a:latin typeface="Open Sans Light Bold"/>
              </a:rPr>
              <a:t>Biologie et médecine</a:t>
            </a:r>
          </a:p>
        </p:txBody>
      </p:sp>
      <p:sp>
        <p:nvSpPr>
          <p:cNvPr id="20" name="TextBox 20"/>
          <p:cNvSpPr txBox="1"/>
          <p:nvPr/>
        </p:nvSpPr>
        <p:spPr>
          <a:xfrm>
            <a:off x="9196577" y="7364596"/>
            <a:ext cx="1811541" cy="378222"/>
          </a:xfrm>
          <a:prstGeom prst="rect">
            <a:avLst/>
          </a:prstGeom>
        </p:spPr>
        <p:txBody>
          <a:bodyPr lIns="0" tIns="0" rIns="0" bIns="0" rtlCol="0" anchor="t">
            <a:spAutoFit/>
          </a:bodyPr>
          <a:lstStyle/>
          <a:p>
            <a:pPr algn="ctr">
              <a:lnSpc>
                <a:spcPts val="3159"/>
              </a:lnSpc>
              <a:spcBef>
                <a:spcPct val="0"/>
              </a:spcBef>
            </a:pPr>
            <a:r>
              <a:rPr lang="en-US" sz="2256">
                <a:solidFill>
                  <a:srgbClr val="992800"/>
                </a:solidFill>
                <a:latin typeface="Open Sans Light Bold"/>
              </a:rPr>
              <a:t>Electronique</a:t>
            </a:r>
          </a:p>
        </p:txBody>
      </p:sp>
      <p:sp>
        <p:nvSpPr>
          <p:cNvPr id="21" name="TextBox 21"/>
          <p:cNvSpPr txBox="1"/>
          <p:nvPr/>
        </p:nvSpPr>
        <p:spPr>
          <a:xfrm>
            <a:off x="9457156" y="9179301"/>
            <a:ext cx="1290381" cy="378222"/>
          </a:xfrm>
          <a:prstGeom prst="rect">
            <a:avLst/>
          </a:prstGeom>
        </p:spPr>
        <p:txBody>
          <a:bodyPr lIns="0" tIns="0" rIns="0" bIns="0" rtlCol="0" anchor="t">
            <a:spAutoFit/>
          </a:bodyPr>
          <a:lstStyle/>
          <a:p>
            <a:pPr algn="ctr">
              <a:lnSpc>
                <a:spcPts val="3159"/>
              </a:lnSpc>
              <a:spcBef>
                <a:spcPct val="0"/>
              </a:spcBef>
            </a:pPr>
            <a:r>
              <a:rPr lang="en-US" sz="2256">
                <a:solidFill>
                  <a:srgbClr val="992800"/>
                </a:solidFill>
                <a:latin typeface="Open Sans Light Bold"/>
              </a:rPr>
              <a:t>Eclairage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TextBox 3"/>
          <p:cNvSpPr txBox="1"/>
          <p:nvPr/>
        </p:nvSpPr>
        <p:spPr>
          <a:xfrm>
            <a:off x="0" y="101149"/>
            <a:ext cx="18288000" cy="1134300"/>
          </a:xfrm>
          <a:prstGeom prst="rect">
            <a:avLst/>
          </a:prstGeom>
        </p:spPr>
        <p:txBody>
          <a:bodyPr lIns="0" tIns="0" rIns="0" bIns="0" rtlCol="0" anchor="t">
            <a:spAutoFit/>
          </a:bodyPr>
          <a:lstStyle/>
          <a:p>
            <a:pPr algn="ctr">
              <a:lnSpc>
                <a:spcPts val="8477"/>
              </a:lnSpc>
            </a:pPr>
            <a:r>
              <a:rPr lang="en-US" sz="8477">
                <a:solidFill>
                  <a:srgbClr val="FF9E5E"/>
                </a:solidFill>
                <a:latin typeface="Barlow SemiCondensed Bold Bold"/>
              </a:rPr>
              <a:t>PIÉZOÉLECTRICITÉ</a:t>
            </a:r>
          </a:p>
        </p:txBody>
      </p:sp>
      <p:sp>
        <p:nvSpPr>
          <p:cNvPr id="4" name="TextBox 4"/>
          <p:cNvSpPr txBox="1"/>
          <p:nvPr/>
        </p:nvSpPr>
        <p:spPr>
          <a:xfrm>
            <a:off x="266142" y="325973"/>
            <a:ext cx="2542133" cy="688920"/>
          </a:xfrm>
          <a:prstGeom prst="rect">
            <a:avLst/>
          </a:prstGeom>
        </p:spPr>
        <p:txBody>
          <a:bodyPr lIns="0" tIns="0" rIns="0" bIns="0" rtlCol="0" anchor="t">
            <a:spAutoFit/>
          </a:bodyPr>
          <a:lstStyle/>
          <a:p>
            <a:pPr algn="ctr">
              <a:lnSpc>
                <a:spcPts val="5603"/>
              </a:lnSpc>
            </a:pPr>
            <a:r>
              <a:rPr lang="en-US" sz="4002">
                <a:solidFill>
                  <a:srgbClr val="D34A24"/>
                </a:solidFill>
                <a:latin typeface="Open Sans Light Bold"/>
              </a:rPr>
              <a:t>Définition</a:t>
            </a:r>
          </a:p>
        </p:txBody>
      </p:sp>
      <p:grpSp>
        <p:nvGrpSpPr>
          <p:cNvPr id="8" name="Group 3">
            <a:extLst>
              <a:ext uri="{FF2B5EF4-FFF2-40B4-BE49-F238E27FC236}">
                <a16:creationId xmlns:a16="http://schemas.microsoft.com/office/drawing/2014/main" id="{07CA3B10-EF83-4A4E-959F-32DCB190B6B3}"/>
              </a:ext>
            </a:extLst>
          </p:cNvPr>
          <p:cNvGrpSpPr/>
          <p:nvPr/>
        </p:nvGrpSpPr>
        <p:grpSpPr>
          <a:xfrm>
            <a:off x="4617985" y="3068454"/>
            <a:ext cx="1328279" cy="1282422"/>
            <a:chOff x="0" y="0"/>
            <a:chExt cx="349835" cy="337757"/>
          </a:xfrm>
        </p:grpSpPr>
        <p:sp>
          <p:nvSpPr>
            <p:cNvPr id="9" name="Freeform 4">
              <a:extLst>
                <a:ext uri="{FF2B5EF4-FFF2-40B4-BE49-F238E27FC236}">
                  <a16:creationId xmlns:a16="http://schemas.microsoft.com/office/drawing/2014/main" id="{F3BBE21E-CD3A-4F60-A341-98685ECEB75B}"/>
                </a:ext>
              </a:extLst>
            </p:cNvPr>
            <p:cNvSpPr/>
            <p:nvPr/>
          </p:nvSpPr>
          <p:spPr>
            <a:xfrm>
              <a:off x="0" y="0"/>
              <a:ext cx="349835" cy="337757"/>
            </a:xfrm>
            <a:custGeom>
              <a:avLst/>
              <a:gdLst/>
              <a:ahLst/>
              <a:cxnLst/>
              <a:rect l="l" t="t" r="r" b="b"/>
              <a:pathLst>
                <a:path w="349835" h="337757">
                  <a:moveTo>
                    <a:pt x="145713" y="0"/>
                  </a:moveTo>
                  <a:lnTo>
                    <a:pt x="204121" y="0"/>
                  </a:lnTo>
                  <a:cubicBezTo>
                    <a:pt x="242767" y="0"/>
                    <a:pt x="279830" y="15352"/>
                    <a:pt x="307156" y="42678"/>
                  </a:cubicBezTo>
                  <a:cubicBezTo>
                    <a:pt x="334483" y="70005"/>
                    <a:pt x="349835" y="107068"/>
                    <a:pt x="349835" y="145713"/>
                  </a:cubicBezTo>
                  <a:lnTo>
                    <a:pt x="349835" y="192044"/>
                  </a:lnTo>
                  <a:cubicBezTo>
                    <a:pt x="349835" y="230690"/>
                    <a:pt x="334483" y="267752"/>
                    <a:pt x="307156" y="295079"/>
                  </a:cubicBezTo>
                  <a:cubicBezTo>
                    <a:pt x="279830" y="322405"/>
                    <a:pt x="242767" y="337757"/>
                    <a:pt x="204121" y="337757"/>
                  </a:cubicBezTo>
                  <a:lnTo>
                    <a:pt x="145713" y="337757"/>
                  </a:lnTo>
                  <a:cubicBezTo>
                    <a:pt x="107068" y="337757"/>
                    <a:pt x="70005" y="322405"/>
                    <a:pt x="42678" y="295079"/>
                  </a:cubicBezTo>
                  <a:cubicBezTo>
                    <a:pt x="15352" y="267752"/>
                    <a:pt x="0" y="230690"/>
                    <a:pt x="0" y="192044"/>
                  </a:cubicBezTo>
                  <a:lnTo>
                    <a:pt x="0" y="145713"/>
                  </a:lnTo>
                  <a:cubicBezTo>
                    <a:pt x="0" y="107068"/>
                    <a:pt x="15352" y="70005"/>
                    <a:pt x="42678" y="42678"/>
                  </a:cubicBezTo>
                  <a:cubicBezTo>
                    <a:pt x="70005" y="15352"/>
                    <a:pt x="107068" y="0"/>
                    <a:pt x="145713" y="0"/>
                  </a:cubicBezTo>
                  <a:close/>
                </a:path>
              </a:pathLst>
            </a:custGeom>
            <a:solidFill>
              <a:srgbClr val="B5C2C4"/>
            </a:solidFill>
          </p:spPr>
        </p:sp>
        <p:sp>
          <p:nvSpPr>
            <p:cNvPr id="10" name="TextBox 5">
              <a:extLst>
                <a:ext uri="{FF2B5EF4-FFF2-40B4-BE49-F238E27FC236}">
                  <a16:creationId xmlns:a16="http://schemas.microsoft.com/office/drawing/2014/main" id="{8AF817AB-0809-45F8-81EA-1FDAEB5B2A77}"/>
                </a:ext>
              </a:extLst>
            </p:cNvPr>
            <p:cNvSpPr txBox="1"/>
            <p:nvPr/>
          </p:nvSpPr>
          <p:spPr>
            <a:xfrm>
              <a:off x="0" y="-66675"/>
              <a:ext cx="812800" cy="879475"/>
            </a:xfrm>
            <a:prstGeom prst="rect">
              <a:avLst/>
            </a:prstGeom>
          </p:spPr>
          <p:txBody>
            <a:bodyPr lIns="50800" tIns="50800" rIns="50800" bIns="50800" rtlCol="0" anchor="ctr"/>
            <a:lstStyle/>
            <a:p>
              <a:pPr algn="ctr">
                <a:lnSpc>
                  <a:spcPts val="3655"/>
                </a:lnSpc>
              </a:pPr>
              <a:endParaRPr/>
            </a:p>
          </p:txBody>
        </p:sp>
      </p:grpSp>
      <p:grpSp>
        <p:nvGrpSpPr>
          <p:cNvPr id="11" name="Group 6">
            <a:extLst>
              <a:ext uri="{FF2B5EF4-FFF2-40B4-BE49-F238E27FC236}">
                <a16:creationId xmlns:a16="http://schemas.microsoft.com/office/drawing/2014/main" id="{00A228B6-4F37-4F93-99EF-3236B7C57958}"/>
              </a:ext>
            </a:extLst>
          </p:cNvPr>
          <p:cNvGrpSpPr/>
          <p:nvPr/>
        </p:nvGrpSpPr>
        <p:grpSpPr>
          <a:xfrm>
            <a:off x="4541808" y="5270171"/>
            <a:ext cx="1328279" cy="1282422"/>
            <a:chOff x="0" y="0"/>
            <a:chExt cx="349835" cy="337757"/>
          </a:xfrm>
        </p:grpSpPr>
        <p:sp>
          <p:nvSpPr>
            <p:cNvPr id="12" name="Freeform 7">
              <a:extLst>
                <a:ext uri="{FF2B5EF4-FFF2-40B4-BE49-F238E27FC236}">
                  <a16:creationId xmlns:a16="http://schemas.microsoft.com/office/drawing/2014/main" id="{414E620C-6CAF-44CF-9C29-19C3E48ABFB9}"/>
                </a:ext>
              </a:extLst>
            </p:cNvPr>
            <p:cNvSpPr/>
            <p:nvPr/>
          </p:nvSpPr>
          <p:spPr>
            <a:xfrm>
              <a:off x="0" y="0"/>
              <a:ext cx="349835" cy="337757"/>
            </a:xfrm>
            <a:custGeom>
              <a:avLst/>
              <a:gdLst/>
              <a:ahLst/>
              <a:cxnLst/>
              <a:rect l="l" t="t" r="r" b="b"/>
              <a:pathLst>
                <a:path w="349835" h="337757">
                  <a:moveTo>
                    <a:pt x="145713" y="0"/>
                  </a:moveTo>
                  <a:lnTo>
                    <a:pt x="204121" y="0"/>
                  </a:lnTo>
                  <a:cubicBezTo>
                    <a:pt x="242767" y="0"/>
                    <a:pt x="279830" y="15352"/>
                    <a:pt x="307156" y="42678"/>
                  </a:cubicBezTo>
                  <a:cubicBezTo>
                    <a:pt x="334483" y="70005"/>
                    <a:pt x="349835" y="107068"/>
                    <a:pt x="349835" y="145713"/>
                  </a:cubicBezTo>
                  <a:lnTo>
                    <a:pt x="349835" y="192044"/>
                  </a:lnTo>
                  <a:cubicBezTo>
                    <a:pt x="349835" y="230690"/>
                    <a:pt x="334483" y="267752"/>
                    <a:pt x="307156" y="295079"/>
                  </a:cubicBezTo>
                  <a:cubicBezTo>
                    <a:pt x="279830" y="322405"/>
                    <a:pt x="242767" y="337757"/>
                    <a:pt x="204121" y="337757"/>
                  </a:cubicBezTo>
                  <a:lnTo>
                    <a:pt x="145713" y="337757"/>
                  </a:lnTo>
                  <a:cubicBezTo>
                    <a:pt x="107068" y="337757"/>
                    <a:pt x="70005" y="322405"/>
                    <a:pt x="42678" y="295079"/>
                  </a:cubicBezTo>
                  <a:cubicBezTo>
                    <a:pt x="15352" y="267752"/>
                    <a:pt x="0" y="230690"/>
                    <a:pt x="0" y="192044"/>
                  </a:cubicBezTo>
                  <a:lnTo>
                    <a:pt x="0" y="145713"/>
                  </a:lnTo>
                  <a:cubicBezTo>
                    <a:pt x="0" y="107068"/>
                    <a:pt x="15352" y="70005"/>
                    <a:pt x="42678" y="42678"/>
                  </a:cubicBezTo>
                  <a:cubicBezTo>
                    <a:pt x="70005" y="15352"/>
                    <a:pt x="107068" y="0"/>
                    <a:pt x="145713" y="0"/>
                  </a:cubicBezTo>
                  <a:close/>
                </a:path>
              </a:pathLst>
            </a:custGeom>
            <a:solidFill>
              <a:srgbClr val="C2CBC2"/>
            </a:solidFill>
          </p:spPr>
        </p:sp>
        <p:sp>
          <p:nvSpPr>
            <p:cNvPr id="13" name="TextBox 8">
              <a:extLst>
                <a:ext uri="{FF2B5EF4-FFF2-40B4-BE49-F238E27FC236}">
                  <a16:creationId xmlns:a16="http://schemas.microsoft.com/office/drawing/2014/main" id="{71D11D90-238D-4F1D-B2E0-0756B1B494EC}"/>
                </a:ext>
              </a:extLst>
            </p:cNvPr>
            <p:cNvSpPr txBox="1"/>
            <p:nvPr/>
          </p:nvSpPr>
          <p:spPr>
            <a:xfrm>
              <a:off x="0" y="-66675"/>
              <a:ext cx="812800" cy="879475"/>
            </a:xfrm>
            <a:prstGeom prst="rect">
              <a:avLst/>
            </a:prstGeom>
          </p:spPr>
          <p:txBody>
            <a:bodyPr lIns="50800" tIns="50800" rIns="50800" bIns="50800" rtlCol="0" anchor="ctr"/>
            <a:lstStyle/>
            <a:p>
              <a:pPr algn="ctr">
                <a:lnSpc>
                  <a:spcPts val="3655"/>
                </a:lnSpc>
              </a:pPr>
              <a:endParaRPr/>
            </a:p>
          </p:txBody>
        </p:sp>
      </p:grpSp>
      <p:grpSp>
        <p:nvGrpSpPr>
          <p:cNvPr id="14" name="Group 9">
            <a:extLst>
              <a:ext uri="{FF2B5EF4-FFF2-40B4-BE49-F238E27FC236}">
                <a16:creationId xmlns:a16="http://schemas.microsoft.com/office/drawing/2014/main" id="{67C0391D-E233-4EEC-A86A-09526F77C04E}"/>
              </a:ext>
            </a:extLst>
          </p:cNvPr>
          <p:cNvGrpSpPr/>
          <p:nvPr/>
        </p:nvGrpSpPr>
        <p:grpSpPr>
          <a:xfrm>
            <a:off x="4541808" y="7489563"/>
            <a:ext cx="1328279" cy="1282422"/>
            <a:chOff x="0" y="0"/>
            <a:chExt cx="349835" cy="337757"/>
          </a:xfrm>
        </p:grpSpPr>
        <p:sp>
          <p:nvSpPr>
            <p:cNvPr id="15" name="Freeform 10">
              <a:extLst>
                <a:ext uri="{FF2B5EF4-FFF2-40B4-BE49-F238E27FC236}">
                  <a16:creationId xmlns:a16="http://schemas.microsoft.com/office/drawing/2014/main" id="{30EE6D38-6BCD-45C7-856D-AFBDECAC7639}"/>
                </a:ext>
              </a:extLst>
            </p:cNvPr>
            <p:cNvSpPr/>
            <p:nvPr/>
          </p:nvSpPr>
          <p:spPr>
            <a:xfrm>
              <a:off x="0" y="0"/>
              <a:ext cx="349835" cy="337757"/>
            </a:xfrm>
            <a:custGeom>
              <a:avLst/>
              <a:gdLst/>
              <a:ahLst/>
              <a:cxnLst/>
              <a:rect l="l" t="t" r="r" b="b"/>
              <a:pathLst>
                <a:path w="349835" h="337757">
                  <a:moveTo>
                    <a:pt x="145713" y="0"/>
                  </a:moveTo>
                  <a:lnTo>
                    <a:pt x="204121" y="0"/>
                  </a:lnTo>
                  <a:cubicBezTo>
                    <a:pt x="242767" y="0"/>
                    <a:pt x="279830" y="15352"/>
                    <a:pt x="307156" y="42678"/>
                  </a:cubicBezTo>
                  <a:cubicBezTo>
                    <a:pt x="334483" y="70005"/>
                    <a:pt x="349835" y="107068"/>
                    <a:pt x="349835" y="145713"/>
                  </a:cubicBezTo>
                  <a:lnTo>
                    <a:pt x="349835" y="192044"/>
                  </a:lnTo>
                  <a:cubicBezTo>
                    <a:pt x="349835" y="230690"/>
                    <a:pt x="334483" y="267752"/>
                    <a:pt x="307156" y="295079"/>
                  </a:cubicBezTo>
                  <a:cubicBezTo>
                    <a:pt x="279830" y="322405"/>
                    <a:pt x="242767" y="337757"/>
                    <a:pt x="204121" y="337757"/>
                  </a:cubicBezTo>
                  <a:lnTo>
                    <a:pt x="145713" y="337757"/>
                  </a:lnTo>
                  <a:cubicBezTo>
                    <a:pt x="107068" y="337757"/>
                    <a:pt x="70005" y="322405"/>
                    <a:pt x="42678" y="295079"/>
                  </a:cubicBezTo>
                  <a:cubicBezTo>
                    <a:pt x="15352" y="267752"/>
                    <a:pt x="0" y="230690"/>
                    <a:pt x="0" y="192044"/>
                  </a:cubicBezTo>
                  <a:lnTo>
                    <a:pt x="0" y="145713"/>
                  </a:lnTo>
                  <a:cubicBezTo>
                    <a:pt x="0" y="107068"/>
                    <a:pt x="15352" y="70005"/>
                    <a:pt x="42678" y="42678"/>
                  </a:cubicBezTo>
                  <a:cubicBezTo>
                    <a:pt x="70005" y="15352"/>
                    <a:pt x="107068" y="0"/>
                    <a:pt x="145713" y="0"/>
                  </a:cubicBezTo>
                  <a:close/>
                </a:path>
              </a:pathLst>
            </a:custGeom>
            <a:solidFill>
              <a:srgbClr val="D1D1D1"/>
            </a:solidFill>
          </p:spPr>
        </p:sp>
        <p:sp>
          <p:nvSpPr>
            <p:cNvPr id="16" name="TextBox 11">
              <a:extLst>
                <a:ext uri="{FF2B5EF4-FFF2-40B4-BE49-F238E27FC236}">
                  <a16:creationId xmlns:a16="http://schemas.microsoft.com/office/drawing/2014/main" id="{E988DF8E-F3FA-47D1-A720-AD9BF22D397F}"/>
                </a:ext>
              </a:extLst>
            </p:cNvPr>
            <p:cNvSpPr txBox="1"/>
            <p:nvPr/>
          </p:nvSpPr>
          <p:spPr>
            <a:xfrm>
              <a:off x="0" y="-66675"/>
              <a:ext cx="812800" cy="879475"/>
            </a:xfrm>
            <a:prstGeom prst="rect">
              <a:avLst/>
            </a:prstGeom>
          </p:spPr>
          <p:txBody>
            <a:bodyPr lIns="50800" tIns="50800" rIns="50800" bIns="50800" rtlCol="0" anchor="ctr"/>
            <a:lstStyle/>
            <a:p>
              <a:pPr algn="ctr">
                <a:lnSpc>
                  <a:spcPts val="3655"/>
                </a:lnSpc>
              </a:pPr>
              <a:endParaRPr/>
            </a:p>
          </p:txBody>
        </p:sp>
      </p:grpSp>
      <p:sp>
        <p:nvSpPr>
          <p:cNvPr id="17" name="TextBox 26">
            <a:extLst>
              <a:ext uri="{FF2B5EF4-FFF2-40B4-BE49-F238E27FC236}">
                <a16:creationId xmlns:a16="http://schemas.microsoft.com/office/drawing/2014/main" id="{7091DD86-9A2E-4DB9-926D-08050C847073}"/>
              </a:ext>
            </a:extLst>
          </p:cNvPr>
          <p:cNvSpPr txBox="1"/>
          <p:nvPr/>
        </p:nvSpPr>
        <p:spPr>
          <a:xfrm>
            <a:off x="4655709" y="3068454"/>
            <a:ext cx="1100476" cy="1087381"/>
          </a:xfrm>
          <a:prstGeom prst="rect">
            <a:avLst/>
          </a:prstGeom>
        </p:spPr>
        <p:txBody>
          <a:bodyPr lIns="0" tIns="0" rIns="0" bIns="0" rtlCol="0" anchor="t">
            <a:spAutoFit/>
          </a:bodyPr>
          <a:lstStyle/>
          <a:p>
            <a:pPr marL="0" lvl="0" indent="0" algn="ctr">
              <a:lnSpc>
                <a:spcPts val="8840"/>
              </a:lnSpc>
              <a:spcBef>
                <a:spcPct val="0"/>
              </a:spcBef>
            </a:pPr>
            <a:r>
              <a:rPr lang="en-US" sz="6314" dirty="0">
                <a:solidFill>
                  <a:srgbClr val="436570"/>
                </a:solidFill>
                <a:latin typeface="Public Sans Bold"/>
              </a:rPr>
              <a:t>1</a:t>
            </a:r>
          </a:p>
        </p:txBody>
      </p:sp>
      <p:sp>
        <p:nvSpPr>
          <p:cNvPr id="18" name="TextBox 27">
            <a:extLst>
              <a:ext uri="{FF2B5EF4-FFF2-40B4-BE49-F238E27FC236}">
                <a16:creationId xmlns:a16="http://schemas.microsoft.com/office/drawing/2014/main" id="{E0EE05B9-8800-422D-8BC3-7D8CB6515391}"/>
              </a:ext>
            </a:extLst>
          </p:cNvPr>
          <p:cNvSpPr txBox="1"/>
          <p:nvPr/>
        </p:nvSpPr>
        <p:spPr>
          <a:xfrm>
            <a:off x="4655709" y="5301017"/>
            <a:ext cx="1100476" cy="1087381"/>
          </a:xfrm>
          <a:prstGeom prst="rect">
            <a:avLst/>
          </a:prstGeom>
        </p:spPr>
        <p:txBody>
          <a:bodyPr lIns="0" tIns="0" rIns="0" bIns="0" rtlCol="0" anchor="t">
            <a:spAutoFit/>
          </a:bodyPr>
          <a:lstStyle/>
          <a:p>
            <a:pPr marL="0" lvl="0" indent="0" algn="ctr">
              <a:lnSpc>
                <a:spcPts val="8840"/>
              </a:lnSpc>
              <a:spcBef>
                <a:spcPct val="0"/>
              </a:spcBef>
            </a:pPr>
            <a:r>
              <a:rPr lang="en-US" sz="6314">
                <a:solidFill>
                  <a:srgbClr val="436570"/>
                </a:solidFill>
                <a:latin typeface="Public Sans Bold"/>
              </a:rPr>
              <a:t>2</a:t>
            </a:r>
          </a:p>
        </p:txBody>
      </p:sp>
      <p:sp>
        <p:nvSpPr>
          <p:cNvPr id="19" name="TextBox 28">
            <a:extLst>
              <a:ext uri="{FF2B5EF4-FFF2-40B4-BE49-F238E27FC236}">
                <a16:creationId xmlns:a16="http://schemas.microsoft.com/office/drawing/2014/main" id="{768F5158-110C-409C-B7CF-9172AE5183EB}"/>
              </a:ext>
            </a:extLst>
          </p:cNvPr>
          <p:cNvSpPr txBox="1"/>
          <p:nvPr/>
        </p:nvSpPr>
        <p:spPr>
          <a:xfrm>
            <a:off x="4655709" y="7520408"/>
            <a:ext cx="1100476" cy="1087381"/>
          </a:xfrm>
          <a:prstGeom prst="rect">
            <a:avLst/>
          </a:prstGeom>
        </p:spPr>
        <p:txBody>
          <a:bodyPr lIns="0" tIns="0" rIns="0" bIns="0" rtlCol="0" anchor="t">
            <a:spAutoFit/>
          </a:bodyPr>
          <a:lstStyle/>
          <a:p>
            <a:pPr marL="0" lvl="0" indent="0" algn="ctr">
              <a:lnSpc>
                <a:spcPts val="8840"/>
              </a:lnSpc>
              <a:spcBef>
                <a:spcPct val="0"/>
              </a:spcBef>
            </a:pPr>
            <a:r>
              <a:rPr lang="en-US" sz="6314">
                <a:solidFill>
                  <a:srgbClr val="436570"/>
                </a:solidFill>
                <a:latin typeface="Public Sans Bold"/>
              </a:rPr>
              <a:t>3</a:t>
            </a:r>
          </a:p>
        </p:txBody>
      </p:sp>
      <p:sp>
        <p:nvSpPr>
          <p:cNvPr id="20" name="TextBox 29">
            <a:extLst>
              <a:ext uri="{FF2B5EF4-FFF2-40B4-BE49-F238E27FC236}">
                <a16:creationId xmlns:a16="http://schemas.microsoft.com/office/drawing/2014/main" id="{AC039F0E-1151-4FE9-9639-E2F5AD013D98}"/>
              </a:ext>
            </a:extLst>
          </p:cNvPr>
          <p:cNvSpPr txBox="1"/>
          <p:nvPr/>
        </p:nvSpPr>
        <p:spPr>
          <a:xfrm>
            <a:off x="6362043" y="2974580"/>
            <a:ext cx="5362130" cy="606426"/>
          </a:xfrm>
          <a:prstGeom prst="rect">
            <a:avLst/>
          </a:prstGeom>
        </p:spPr>
        <p:txBody>
          <a:bodyPr lIns="0" tIns="0" rIns="0" bIns="0" rtlCol="0" anchor="t">
            <a:spAutoFit/>
          </a:bodyPr>
          <a:lstStyle/>
          <a:p>
            <a:pPr>
              <a:lnSpc>
                <a:spcPts val="4899"/>
              </a:lnSpc>
            </a:pPr>
            <a:r>
              <a:rPr lang="en-US" sz="3499" dirty="0" err="1">
                <a:solidFill>
                  <a:srgbClr val="224A50"/>
                </a:solidFill>
                <a:latin typeface="Public Sans Bold"/>
              </a:rPr>
              <a:t>Effet</a:t>
            </a:r>
            <a:r>
              <a:rPr lang="en-US" sz="3499" dirty="0">
                <a:solidFill>
                  <a:srgbClr val="224A50"/>
                </a:solidFill>
                <a:latin typeface="Public Sans Bold"/>
              </a:rPr>
              <a:t> direct</a:t>
            </a:r>
          </a:p>
        </p:txBody>
      </p:sp>
      <p:sp>
        <p:nvSpPr>
          <p:cNvPr id="21" name="TextBox 30">
            <a:extLst>
              <a:ext uri="{FF2B5EF4-FFF2-40B4-BE49-F238E27FC236}">
                <a16:creationId xmlns:a16="http://schemas.microsoft.com/office/drawing/2014/main" id="{C3AA81F7-DDBD-4BD6-BA7C-F1ABFDC334DF}"/>
              </a:ext>
            </a:extLst>
          </p:cNvPr>
          <p:cNvSpPr txBox="1"/>
          <p:nvPr/>
        </p:nvSpPr>
        <p:spPr>
          <a:xfrm>
            <a:off x="6334874" y="5262364"/>
            <a:ext cx="5362130" cy="606426"/>
          </a:xfrm>
          <a:prstGeom prst="rect">
            <a:avLst/>
          </a:prstGeom>
        </p:spPr>
        <p:txBody>
          <a:bodyPr lIns="0" tIns="0" rIns="0" bIns="0" rtlCol="0" anchor="t">
            <a:spAutoFit/>
          </a:bodyPr>
          <a:lstStyle/>
          <a:p>
            <a:pPr marL="0" lvl="0" indent="0" algn="l">
              <a:lnSpc>
                <a:spcPts val="4899"/>
              </a:lnSpc>
              <a:spcBef>
                <a:spcPct val="0"/>
              </a:spcBef>
            </a:pPr>
            <a:r>
              <a:rPr lang="en-US" sz="3499">
                <a:solidFill>
                  <a:srgbClr val="224A50"/>
                </a:solidFill>
                <a:latin typeface="Public Sans Bold"/>
              </a:rPr>
              <a:t>Effet inverse</a:t>
            </a:r>
          </a:p>
        </p:txBody>
      </p:sp>
      <p:sp>
        <p:nvSpPr>
          <p:cNvPr id="22" name="TextBox 31">
            <a:extLst>
              <a:ext uri="{FF2B5EF4-FFF2-40B4-BE49-F238E27FC236}">
                <a16:creationId xmlns:a16="http://schemas.microsoft.com/office/drawing/2014/main" id="{C0E201AD-D371-4781-8D13-AE213698914C}"/>
              </a:ext>
            </a:extLst>
          </p:cNvPr>
          <p:cNvSpPr txBox="1"/>
          <p:nvPr/>
        </p:nvSpPr>
        <p:spPr>
          <a:xfrm>
            <a:off x="6334874" y="7413363"/>
            <a:ext cx="5362130" cy="606426"/>
          </a:xfrm>
          <a:prstGeom prst="rect">
            <a:avLst/>
          </a:prstGeom>
        </p:spPr>
        <p:txBody>
          <a:bodyPr lIns="0" tIns="0" rIns="0" bIns="0" rtlCol="0" anchor="t">
            <a:spAutoFit/>
          </a:bodyPr>
          <a:lstStyle/>
          <a:p>
            <a:pPr marL="0" lvl="0" indent="0" algn="l">
              <a:lnSpc>
                <a:spcPts val="4899"/>
              </a:lnSpc>
              <a:spcBef>
                <a:spcPct val="0"/>
              </a:spcBef>
            </a:pPr>
            <a:r>
              <a:rPr lang="en-US" sz="3499">
                <a:solidFill>
                  <a:srgbClr val="224A50"/>
                </a:solidFill>
                <a:latin typeface="Public Sans Bold"/>
              </a:rPr>
              <a:t>Utilisation </a:t>
            </a:r>
          </a:p>
        </p:txBody>
      </p:sp>
      <p:sp>
        <p:nvSpPr>
          <p:cNvPr id="23" name="TextBox 32">
            <a:extLst>
              <a:ext uri="{FF2B5EF4-FFF2-40B4-BE49-F238E27FC236}">
                <a16:creationId xmlns:a16="http://schemas.microsoft.com/office/drawing/2014/main" id="{7889C837-C838-428A-8F3B-86E17F8E555A}"/>
              </a:ext>
            </a:extLst>
          </p:cNvPr>
          <p:cNvSpPr txBox="1"/>
          <p:nvPr/>
        </p:nvSpPr>
        <p:spPr>
          <a:xfrm>
            <a:off x="6084857" y="3497701"/>
            <a:ext cx="7310641" cy="1378585"/>
          </a:xfrm>
          <a:prstGeom prst="rect">
            <a:avLst/>
          </a:prstGeom>
        </p:spPr>
        <p:txBody>
          <a:bodyPr lIns="0" tIns="0" rIns="0" bIns="0" rtlCol="0" anchor="t">
            <a:spAutoFit/>
          </a:bodyPr>
          <a:lstStyle/>
          <a:p>
            <a:pPr>
              <a:lnSpc>
                <a:spcPts val="4200"/>
              </a:lnSpc>
            </a:pPr>
            <a:r>
              <a:rPr lang="en-US" sz="3000" dirty="0">
                <a:solidFill>
                  <a:srgbClr val="224A50"/>
                </a:solidFill>
                <a:latin typeface="Public Sans"/>
              </a:rPr>
              <a:t>Apparition </a:t>
            </a:r>
            <a:r>
              <a:rPr lang="en-US" sz="3000" dirty="0" err="1">
                <a:solidFill>
                  <a:srgbClr val="224A50"/>
                </a:solidFill>
                <a:latin typeface="Public Sans"/>
              </a:rPr>
              <a:t>d'une</a:t>
            </a:r>
            <a:r>
              <a:rPr lang="en-US" sz="3000" dirty="0">
                <a:solidFill>
                  <a:srgbClr val="224A50"/>
                </a:solidFill>
                <a:latin typeface="Public Sans"/>
              </a:rPr>
              <a:t> charge </a:t>
            </a:r>
            <a:r>
              <a:rPr lang="en-US" sz="3000" dirty="0" err="1">
                <a:solidFill>
                  <a:srgbClr val="224A50"/>
                </a:solidFill>
                <a:latin typeface="Public Sans"/>
              </a:rPr>
              <a:t>électrique</a:t>
            </a:r>
            <a:r>
              <a:rPr lang="en-US" sz="3000" dirty="0">
                <a:solidFill>
                  <a:srgbClr val="224A50"/>
                </a:solidFill>
                <a:latin typeface="Public Sans"/>
              </a:rPr>
              <a:t> </a:t>
            </a:r>
            <a:r>
              <a:rPr lang="en-US" sz="3000" dirty="0" err="1">
                <a:solidFill>
                  <a:srgbClr val="224A50"/>
                </a:solidFill>
                <a:latin typeface="Public Sans"/>
              </a:rPr>
              <a:t>quand</a:t>
            </a:r>
            <a:r>
              <a:rPr lang="en-US" sz="3000" dirty="0">
                <a:solidFill>
                  <a:srgbClr val="224A50"/>
                </a:solidFill>
                <a:latin typeface="Public Sans"/>
              </a:rPr>
              <a:t> </a:t>
            </a:r>
            <a:r>
              <a:rPr lang="en-US" sz="3000" dirty="0" err="1">
                <a:solidFill>
                  <a:srgbClr val="224A50"/>
                </a:solidFill>
                <a:latin typeface="Public Sans"/>
              </a:rPr>
              <a:t>il</a:t>
            </a:r>
            <a:r>
              <a:rPr lang="en-US" sz="3000" dirty="0">
                <a:solidFill>
                  <a:srgbClr val="224A50"/>
                </a:solidFill>
                <a:latin typeface="Public Sans"/>
              </a:rPr>
              <a:t> </a:t>
            </a:r>
            <a:r>
              <a:rPr lang="en-US" sz="3000" dirty="0" err="1">
                <a:solidFill>
                  <a:srgbClr val="224A50"/>
                </a:solidFill>
                <a:latin typeface="Public Sans"/>
              </a:rPr>
              <a:t>subit</a:t>
            </a:r>
            <a:r>
              <a:rPr lang="en-US" sz="3000" dirty="0">
                <a:solidFill>
                  <a:srgbClr val="224A50"/>
                </a:solidFill>
                <a:latin typeface="Public Sans"/>
              </a:rPr>
              <a:t> </a:t>
            </a:r>
            <a:r>
              <a:rPr lang="en-US" sz="3000" dirty="0" err="1">
                <a:solidFill>
                  <a:srgbClr val="224A50"/>
                </a:solidFill>
                <a:latin typeface="Public Sans"/>
              </a:rPr>
              <a:t>une</a:t>
            </a:r>
            <a:r>
              <a:rPr lang="en-US" sz="3000" dirty="0">
                <a:solidFill>
                  <a:srgbClr val="224A50"/>
                </a:solidFill>
                <a:latin typeface="Public Sans"/>
              </a:rPr>
              <a:t> </a:t>
            </a:r>
            <a:r>
              <a:rPr lang="en-US" sz="3000" dirty="0" err="1">
                <a:solidFill>
                  <a:srgbClr val="224A50"/>
                </a:solidFill>
                <a:latin typeface="Public Sans"/>
              </a:rPr>
              <a:t>contrainte</a:t>
            </a:r>
            <a:r>
              <a:rPr lang="en-US" sz="3000" dirty="0">
                <a:solidFill>
                  <a:srgbClr val="224A50"/>
                </a:solidFill>
                <a:latin typeface="Public Sans"/>
              </a:rPr>
              <a:t> </a:t>
            </a:r>
            <a:r>
              <a:rPr lang="en-US" sz="3000" dirty="0" err="1">
                <a:solidFill>
                  <a:srgbClr val="224A50"/>
                </a:solidFill>
                <a:latin typeface="Public Sans"/>
              </a:rPr>
              <a:t>mécanique</a:t>
            </a:r>
            <a:endParaRPr lang="en-US" sz="3000" dirty="0">
              <a:solidFill>
                <a:srgbClr val="224A50"/>
              </a:solidFill>
              <a:latin typeface="Public Sans"/>
            </a:endParaRPr>
          </a:p>
          <a:p>
            <a:pPr marL="0" lvl="0" indent="0" algn="l">
              <a:lnSpc>
                <a:spcPts val="2380"/>
              </a:lnSpc>
              <a:spcBef>
                <a:spcPct val="0"/>
              </a:spcBef>
            </a:pPr>
            <a:endParaRPr lang="en-US" sz="3000" dirty="0">
              <a:solidFill>
                <a:srgbClr val="224A50"/>
              </a:solidFill>
              <a:latin typeface="Public Sans"/>
            </a:endParaRPr>
          </a:p>
        </p:txBody>
      </p:sp>
      <p:sp>
        <p:nvSpPr>
          <p:cNvPr id="24" name="TextBox 33">
            <a:extLst>
              <a:ext uri="{FF2B5EF4-FFF2-40B4-BE49-F238E27FC236}">
                <a16:creationId xmlns:a16="http://schemas.microsoft.com/office/drawing/2014/main" id="{9985B346-7A77-406C-9A19-B37AD3DC033F}"/>
              </a:ext>
            </a:extLst>
          </p:cNvPr>
          <p:cNvSpPr txBox="1"/>
          <p:nvPr/>
        </p:nvSpPr>
        <p:spPr>
          <a:xfrm>
            <a:off x="6334874" y="5779587"/>
            <a:ext cx="9102712" cy="1600200"/>
          </a:xfrm>
          <a:prstGeom prst="rect">
            <a:avLst/>
          </a:prstGeom>
        </p:spPr>
        <p:txBody>
          <a:bodyPr lIns="0" tIns="0" rIns="0" bIns="0" rtlCol="0" anchor="t">
            <a:spAutoFit/>
          </a:bodyPr>
          <a:lstStyle/>
          <a:p>
            <a:pPr>
              <a:lnSpc>
                <a:spcPts val="4200"/>
              </a:lnSpc>
            </a:pPr>
            <a:r>
              <a:rPr lang="en-US" sz="3000">
                <a:solidFill>
                  <a:srgbClr val="224A50"/>
                </a:solidFill>
                <a:latin typeface="Public Sans"/>
              </a:rPr>
              <a:t>Déformation du matériau quand un courant électrique lui est appliqué</a:t>
            </a:r>
          </a:p>
          <a:p>
            <a:pPr marL="0" lvl="0" indent="0" algn="l">
              <a:lnSpc>
                <a:spcPts val="4200"/>
              </a:lnSpc>
              <a:spcBef>
                <a:spcPct val="0"/>
              </a:spcBef>
            </a:pPr>
            <a:endParaRPr lang="en-US" sz="3000">
              <a:solidFill>
                <a:srgbClr val="224A50"/>
              </a:solidFill>
              <a:latin typeface="Public Sans"/>
            </a:endParaRPr>
          </a:p>
        </p:txBody>
      </p:sp>
      <p:sp>
        <p:nvSpPr>
          <p:cNvPr id="25" name="TextBox 34">
            <a:extLst>
              <a:ext uri="{FF2B5EF4-FFF2-40B4-BE49-F238E27FC236}">
                <a16:creationId xmlns:a16="http://schemas.microsoft.com/office/drawing/2014/main" id="{87305A36-BF2F-4675-9509-8D67D1D5B64B}"/>
              </a:ext>
            </a:extLst>
          </p:cNvPr>
          <p:cNvSpPr txBox="1"/>
          <p:nvPr/>
        </p:nvSpPr>
        <p:spPr>
          <a:xfrm>
            <a:off x="6334874" y="7937803"/>
            <a:ext cx="10924426" cy="1600200"/>
          </a:xfrm>
          <a:prstGeom prst="rect">
            <a:avLst/>
          </a:prstGeom>
        </p:spPr>
        <p:txBody>
          <a:bodyPr lIns="0" tIns="0" rIns="0" bIns="0" rtlCol="0" anchor="t">
            <a:spAutoFit/>
          </a:bodyPr>
          <a:lstStyle/>
          <a:p>
            <a:pPr>
              <a:lnSpc>
                <a:spcPts val="4200"/>
              </a:lnSpc>
            </a:pPr>
            <a:r>
              <a:rPr lang="en-US" sz="3000" dirty="0" err="1">
                <a:solidFill>
                  <a:srgbClr val="224A50"/>
                </a:solidFill>
                <a:latin typeface="Public Sans"/>
              </a:rPr>
              <a:t>L'effet</a:t>
            </a:r>
            <a:r>
              <a:rPr lang="en-US" sz="3000" dirty="0">
                <a:solidFill>
                  <a:srgbClr val="224A50"/>
                </a:solidFill>
                <a:latin typeface="Public Sans"/>
              </a:rPr>
              <a:t> </a:t>
            </a:r>
            <a:r>
              <a:rPr lang="en-US" sz="3000" dirty="0" err="1">
                <a:solidFill>
                  <a:srgbClr val="224A50"/>
                </a:solidFill>
                <a:latin typeface="Public Sans"/>
              </a:rPr>
              <a:t>piézoélectrique</a:t>
            </a:r>
            <a:r>
              <a:rPr lang="en-US" sz="3000" dirty="0">
                <a:solidFill>
                  <a:srgbClr val="224A50"/>
                </a:solidFill>
                <a:latin typeface="Public Sans"/>
              </a:rPr>
              <a:t> </a:t>
            </a:r>
            <a:r>
              <a:rPr lang="en-US" sz="3000" dirty="0" err="1">
                <a:solidFill>
                  <a:srgbClr val="224A50"/>
                </a:solidFill>
                <a:latin typeface="Public Sans"/>
              </a:rPr>
              <a:t>est</a:t>
            </a:r>
            <a:r>
              <a:rPr lang="en-US" sz="3000" dirty="0">
                <a:solidFill>
                  <a:srgbClr val="224A50"/>
                </a:solidFill>
                <a:latin typeface="Public Sans"/>
              </a:rPr>
              <a:t> </a:t>
            </a:r>
            <a:r>
              <a:rPr lang="en-US" sz="3000" dirty="0" err="1">
                <a:solidFill>
                  <a:srgbClr val="224A50"/>
                </a:solidFill>
                <a:latin typeface="Public Sans"/>
              </a:rPr>
              <a:t>notamment</a:t>
            </a:r>
            <a:r>
              <a:rPr lang="en-US" sz="3000" dirty="0">
                <a:solidFill>
                  <a:srgbClr val="224A50"/>
                </a:solidFill>
                <a:latin typeface="Public Sans"/>
              </a:rPr>
              <a:t> </a:t>
            </a:r>
            <a:r>
              <a:rPr lang="en-US" sz="3000" dirty="0" err="1">
                <a:solidFill>
                  <a:srgbClr val="224A50"/>
                </a:solidFill>
                <a:latin typeface="Public Sans"/>
              </a:rPr>
              <a:t>utilisé</a:t>
            </a:r>
            <a:r>
              <a:rPr lang="en-US" sz="3000" dirty="0">
                <a:solidFill>
                  <a:srgbClr val="224A50"/>
                </a:solidFill>
                <a:latin typeface="Public Sans"/>
              </a:rPr>
              <a:t> dans </a:t>
            </a:r>
            <a:r>
              <a:rPr lang="en-US" sz="3000" dirty="0" err="1">
                <a:solidFill>
                  <a:srgbClr val="224A50"/>
                </a:solidFill>
                <a:latin typeface="Public Sans"/>
              </a:rPr>
              <a:t>certains</a:t>
            </a:r>
            <a:r>
              <a:rPr lang="en-US" sz="3000" dirty="0">
                <a:solidFill>
                  <a:srgbClr val="224A50"/>
                </a:solidFill>
                <a:latin typeface="Public Sans"/>
              </a:rPr>
              <a:t> </a:t>
            </a:r>
            <a:r>
              <a:rPr lang="en-US" sz="3000" dirty="0" err="1">
                <a:solidFill>
                  <a:srgbClr val="224A50"/>
                </a:solidFill>
                <a:latin typeface="Public Sans"/>
              </a:rPr>
              <a:t>capteurs</a:t>
            </a:r>
            <a:r>
              <a:rPr lang="en-US" sz="3000" dirty="0">
                <a:solidFill>
                  <a:srgbClr val="224A50"/>
                </a:solidFill>
                <a:latin typeface="Public Sans"/>
              </a:rPr>
              <a:t> de pression </a:t>
            </a:r>
            <a:r>
              <a:rPr lang="en-US" sz="3000" dirty="0" err="1">
                <a:solidFill>
                  <a:srgbClr val="224A50"/>
                </a:solidFill>
                <a:latin typeface="Public Sans"/>
              </a:rPr>
              <a:t>ou</a:t>
            </a:r>
            <a:r>
              <a:rPr lang="en-US" sz="3000" dirty="0">
                <a:solidFill>
                  <a:srgbClr val="224A50"/>
                </a:solidFill>
                <a:latin typeface="Public Sans"/>
              </a:rPr>
              <a:t> </a:t>
            </a:r>
            <a:r>
              <a:rPr lang="en-US" sz="3000" dirty="0" err="1">
                <a:solidFill>
                  <a:srgbClr val="224A50"/>
                </a:solidFill>
                <a:latin typeface="Public Sans"/>
              </a:rPr>
              <a:t>d'accélération</a:t>
            </a:r>
            <a:endParaRPr lang="en-US" sz="3000" dirty="0">
              <a:solidFill>
                <a:srgbClr val="224A50"/>
              </a:solidFill>
              <a:latin typeface="Public Sans"/>
            </a:endParaRPr>
          </a:p>
          <a:p>
            <a:pPr marL="0" lvl="0" indent="0" algn="l">
              <a:lnSpc>
                <a:spcPts val="4200"/>
              </a:lnSpc>
              <a:spcBef>
                <a:spcPct val="0"/>
              </a:spcBef>
            </a:pPr>
            <a:r>
              <a:rPr lang="en-US" sz="3000" dirty="0">
                <a:solidFill>
                  <a:srgbClr val="224A50"/>
                </a:solidFill>
                <a:latin typeface="Public Sans"/>
              </a:rPr>
              <a:t>Le quartz </a:t>
            </a:r>
            <a:r>
              <a:rPr lang="en-US" sz="3000" dirty="0" err="1">
                <a:solidFill>
                  <a:srgbClr val="224A50"/>
                </a:solidFill>
                <a:latin typeface="Public Sans"/>
              </a:rPr>
              <a:t>est</a:t>
            </a:r>
            <a:r>
              <a:rPr lang="en-US" sz="3000" dirty="0">
                <a:solidFill>
                  <a:srgbClr val="224A50"/>
                </a:solidFill>
                <a:latin typeface="Public Sans"/>
              </a:rPr>
              <a:t> un des </a:t>
            </a:r>
            <a:r>
              <a:rPr lang="en-US" sz="3000" dirty="0" err="1">
                <a:solidFill>
                  <a:srgbClr val="224A50"/>
                </a:solidFill>
                <a:latin typeface="Public Sans"/>
              </a:rPr>
              <a:t>éléments</a:t>
            </a:r>
            <a:r>
              <a:rPr lang="en-US" sz="3000" dirty="0">
                <a:solidFill>
                  <a:srgbClr val="224A50"/>
                </a:solidFill>
                <a:latin typeface="Public Sans"/>
              </a:rPr>
              <a:t> </a:t>
            </a:r>
            <a:r>
              <a:rPr lang="en-US" sz="3000" dirty="0" err="1">
                <a:solidFill>
                  <a:srgbClr val="224A50"/>
                </a:solidFill>
                <a:latin typeface="Public Sans"/>
              </a:rPr>
              <a:t>piézoélectriques</a:t>
            </a:r>
            <a:r>
              <a:rPr lang="en-US" sz="3000" dirty="0">
                <a:solidFill>
                  <a:srgbClr val="224A50"/>
                </a:solidFill>
                <a:latin typeface="Public Sans"/>
              </a:rPr>
              <a:t> le plus </a:t>
            </a:r>
            <a:r>
              <a:rPr lang="en-US" sz="3000" dirty="0" err="1">
                <a:solidFill>
                  <a:srgbClr val="224A50"/>
                </a:solidFill>
                <a:latin typeface="Public Sans"/>
              </a:rPr>
              <a:t>utilisé</a:t>
            </a:r>
            <a:endParaRPr lang="en-US" sz="3000" dirty="0">
              <a:solidFill>
                <a:srgbClr val="224A50"/>
              </a:solidFill>
              <a:latin typeface="Public Sans"/>
            </a:endParaRPr>
          </a:p>
        </p:txBody>
      </p:sp>
      <p:sp>
        <p:nvSpPr>
          <p:cNvPr id="26" name="Freeform 25">
            <a:extLst>
              <a:ext uri="{FF2B5EF4-FFF2-40B4-BE49-F238E27FC236}">
                <a16:creationId xmlns:a16="http://schemas.microsoft.com/office/drawing/2014/main" id="{5030FDE1-3B50-48A5-84EC-A1C99241CA65}"/>
              </a:ext>
            </a:extLst>
          </p:cNvPr>
          <p:cNvSpPr/>
          <p:nvPr/>
        </p:nvSpPr>
        <p:spPr>
          <a:xfrm>
            <a:off x="13646839" y="916707"/>
            <a:ext cx="4419972" cy="4419972"/>
          </a:xfrm>
          <a:custGeom>
            <a:avLst/>
            <a:gdLst/>
            <a:ahLst/>
            <a:cxnLst/>
            <a:rect l="l" t="t" r="r" b="b"/>
            <a:pathLst>
              <a:path w="4419972" h="4419972">
                <a:moveTo>
                  <a:pt x="0" y="0"/>
                </a:moveTo>
                <a:lnTo>
                  <a:pt x="4419971" y="0"/>
                </a:lnTo>
                <a:lnTo>
                  <a:pt x="4419971" y="4419972"/>
                </a:lnTo>
                <a:lnTo>
                  <a:pt x="0" y="4419972"/>
                </a:lnTo>
                <a:lnTo>
                  <a:pt x="0" y="0"/>
                </a:lnTo>
                <a:close/>
              </a:path>
            </a:pathLst>
          </a:custGeom>
          <a:blipFill>
            <a:blip r:embed="rId2"/>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Freeform 2"/>
          <p:cNvSpPr/>
          <p:nvPr/>
        </p:nvSpPr>
        <p:spPr>
          <a:xfrm rot="-5400000">
            <a:off x="16263704" y="7679218"/>
            <a:ext cx="1785659" cy="2262932"/>
          </a:xfrm>
          <a:custGeom>
            <a:avLst/>
            <a:gdLst/>
            <a:ahLst/>
            <a:cxnLst/>
            <a:rect l="l" t="t" r="r" b="b"/>
            <a:pathLst>
              <a:path w="1785659" h="2262932">
                <a:moveTo>
                  <a:pt x="0" y="0"/>
                </a:moveTo>
                <a:lnTo>
                  <a:pt x="1785660" y="0"/>
                </a:lnTo>
                <a:lnTo>
                  <a:pt x="1785660" y="2262932"/>
                </a:lnTo>
                <a:lnTo>
                  <a:pt x="0" y="2262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330448" y="7632880"/>
            <a:ext cx="1811121" cy="2782449"/>
          </a:xfrm>
          <a:custGeom>
            <a:avLst/>
            <a:gdLst/>
            <a:ahLst/>
            <a:cxnLst/>
            <a:rect l="l" t="t" r="r" b="b"/>
            <a:pathLst>
              <a:path w="1811121" h="2782449">
                <a:moveTo>
                  <a:pt x="0" y="0"/>
                </a:moveTo>
                <a:lnTo>
                  <a:pt x="1811121" y="0"/>
                </a:lnTo>
                <a:lnTo>
                  <a:pt x="1811121" y="2782449"/>
                </a:lnTo>
                <a:lnTo>
                  <a:pt x="0" y="27824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0" y="101149"/>
            <a:ext cx="18288000" cy="1134300"/>
          </a:xfrm>
          <a:prstGeom prst="rect">
            <a:avLst/>
          </a:prstGeom>
        </p:spPr>
        <p:txBody>
          <a:bodyPr lIns="0" tIns="0" rIns="0" bIns="0" rtlCol="0" anchor="t">
            <a:spAutoFit/>
          </a:bodyPr>
          <a:lstStyle/>
          <a:p>
            <a:pPr algn="ctr">
              <a:lnSpc>
                <a:spcPts val="8477"/>
              </a:lnSpc>
            </a:pPr>
            <a:r>
              <a:rPr lang="en-US" sz="8477">
                <a:solidFill>
                  <a:srgbClr val="FF9E5E"/>
                </a:solidFill>
                <a:latin typeface="Barlow SemiCondensed Bold Bold"/>
              </a:rPr>
              <a:t>PYROÉLECTRICITÉ</a:t>
            </a:r>
          </a:p>
        </p:txBody>
      </p:sp>
      <p:sp>
        <p:nvSpPr>
          <p:cNvPr id="5" name="TextBox 5"/>
          <p:cNvSpPr txBox="1"/>
          <p:nvPr/>
        </p:nvSpPr>
        <p:spPr>
          <a:xfrm>
            <a:off x="232145" y="848127"/>
            <a:ext cx="2542133" cy="688920"/>
          </a:xfrm>
          <a:prstGeom prst="rect">
            <a:avLst/>
          </a:prstGeom>
        </p:spPr>
        <p:txBody>
          <a:bodyPr lIns="0" tIns="0" rIns="0" bIns="0" rtlCol="0" anchor="t">
            <a:spAutoFit/>
          </a:bodyPr>
          <a:lstStyle/>
          <a:p>
            <a:pPr algn="ctr">
              <a:lnSpc>
                <a:spcPts val="5603"/>
              </a:lnSpc>
            </a:pPr>
            <a:r>
              <a:rPr lang="en-US" sz="4002">
                <a:solidFill>
                  <a:srgbClr val="D34A24"/>
                </a:solidFill>
                <a:latin typeface="Open Sans Light Bold"/>
              </a:rPr>
              <a:t>Définition</a:t>
            </a:r>
          </a:p>
        </p:txBody>
      </p:sp>
      <p:sp>
        <p:nvSpPr>
          <p:cNvPr id="6" name="TextBox 6"/>
          <p:cNvSpPr txBox="1"/>
          <p:nvPr/>
        </p:nvSpPr>
        <p:spPr>
          <a:xfrm>
            <a:off x="0" y="1688419"/>
            <a:ext cx="18288000" cy="3069590"/>
          </a:xfrm>
          <a:prstGeom prst="rect">
            <a:avLst/>
          </a:prstGeom>
        </p:spPr>
        <p:txBody>
          <a:bodyPr lIns="0" tIns="0" rIns="0" bIns="0" rtlCol="0" anchor="t">
            <a:spAutoFit/>
          </a:bodyPr>
          <a:lstStyle/>
          <a:p>
            <a:pPr algn="ctr">
              <a:lnSpc>
                <a:spcPts val="4060"/>
              </a:lnSpc>
            </a:pPr>
            <a:r>
              <a:rPr lang="en-US" sz="2900">
                <a:solidFill>
                  <a:srgbClr val="BF372A"/>
                </a:solidFill>
                <a:latin typeface="Open Sans Light"/>
              </a:rPr>
              <a:t>La pyroélectricité est une propriété fascinante que certains matériaux possèdent. Lorsqu'ils sont soumis à des changements de température, leur polarisation électrique se modifie. Cela crée une petite différence de potentiel électrique qui disparaît après un certain temps. Cette variation de potentiel peut générer un courant électrique, ce qui rend ces matériaux très utiles pour détecter des radiations ou produire de l'électricité.</a:t>
            </a:r>
          </a:p>
          <a:p>
            <a:pPr algn="ctr">
              <a:lnSpc>
                <a:spcPts val="4060"/>
              </a:lnSpc>
            </a:pPr>
            <a:r>
              <a:rPr lang="en-US" sz="2900">
                <a:solidFill>
                  <a:srgbClr val="BF372A"/>
                </a:solidFill>
                <a:latin typeface="Open Sans Light"/>
              </a:rPr>
              <a:t>En résumé, la pyroélectricité permet à ces matériaux de réagir aux changements de température en produisant de l'électricité de manière temporaire.</a:t>
            </a:r>
          </a:p>
        </p:txBody>
      </p:sp>
      <p:sp>
        <p:nvSpPr>
          <p:cNvPr id="7" name="TextBox 7"/>
          <p:cNvSpPr txBox="1"/>
          <p:nvPr/>
        </p:nvSpPr>
        <p:spPr>
          <a:xfrm>
            <a:off x="0" y="5971085"/>
            <a:ext cx="18288000" cy="1661795"/>
          </a:xfrm>
          <a:prstGeom prst="rect">
            <a:avLst/>
          </a:prstGeom>
        </p:spPr>
        <p:txBody>
          <a:bodyPr lIns="0" tIns="0" rIns="0" bIns="0" rtlCol="0" anchor="t">
            <a:spAutoFit/>
          </a:bodyPr>
          <a:lstStyle/>
          <a:p>
            <a:pPr algn="ctr">
              <a:lnSpc>
                <a:spcPts val="4480"/>
              </a:lnSpc>
            </a:pPr>
            <a:r>
              <a:rPr lang="en-US" sz="3200">
                <a:solidFill>
                  <a:srgbClr val="BF372A"/>
                </a:solidFill>
                <a:latin typeface="Open Sans Light"/>
              </a:rPr>
              <a:t>Capteur de mouvement:</a:t>
            </a:r>
          </a:p>
          <a:p>
            <a:pPr algn="ctr">
              <a:lnSpc>
                <a:spcPts val="4480"/>
              </a:lnSpc>
            </a:pPr>
            <a:r>
              <a:rPr lang="en-US" sz="3200">
                <a:solidFill>
                  <a:srgbClr val="BF372A"/>
                </a:solidFill>
                <a:latin typeface="Open Sans Light"/>
              </a:rPr>
              <a:t>Les capteurs de mouvement captent la chaleur des individus présents. Cela génère une tension électrique. Lors d'un mouvement, la tension varie sur qui déclenche un alerte à l'aide du capteur. </a:t>
            </a:r>
          </a:p>
        </p:txBody>
      </p:sp>
      <p:sp>
        <p:nvSpPr>
          <p:cNvPr id="8" name="TextBox 8"/>
          <p:cNvSpPr txBox="1"/>
          <p:nvPr/>
        </p:nvSpPr>
        <p:spPr>
          <a:xfrm>
            <a:off x="232145" y="5205684"/>
            <a:ext cx="6116952" cy="613001"/>
          </a:xfrm>
          <a:prstGeom prst="rect">
            <a:avLst/>
          </a:prstGeom>
        </p:spPr>
        <p:txBody>
          <a:bodyPr lIns="0" tIns="0" rIns="0" bIns="0" rtlCol="0" anchor="t">
            <a:spAutoFit/>
          </a:bodyPr>
          <a:lstStyle/>
          <a:p>
            <a:pPr>
              <a:lnSpc>
                <a:spcPts val="5062"/>
              </a:lnSpc>
            </a:pPr>
            <a:r>
              <a:rPr lang="en-US" sz="3616">
                <a:solidFill>
                  <a:srgbClr val="D34A24"/>
                </a:solidFill>
                <a:latin typeface="Open Sans Light Bold"/>
              </a:rPr>
              <a:t>Exemple d'utilisation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extBox 2"/>
          <p:cNvSpPr txBox="1"/>
          <p:nvPr/>
        </p:nvSpPr>
        <p:spPr>
          <a:xfrm>
            <a:off x="0" y="101149"/>
            <a:ext cx="18288000" cy="1134300"/>
          </a:xfrm>
          <a:prstGeom prst="rect">
            <a:avLst/>
          </a:prstGeom>
        </p:spPr>
        <p:txBody>
          <a:bodyPr lIns="0" tIns="0" rIns="0" bIns="0" rtlCol="0" anchor="t">
            <a:spAutoFit/>
          </a:bodyPr>
          <a:lstStyle/>
          <a:p>
            <a:pPr algn="ctr">
              <a:lnSpc>
                <a:spcPts val="8477"/>
              </a:lnSpc>
            </a:pPr>
            <a:r>
              <a:rPr lang="en-US" sz="8477" dirty="0">
                <a:solidFill>
                  <a:srgbClr val="FF9E5E"/>
                </a:solidFill>
                <a:latin typeface="Barlow SemiCondensed Bold Bold"/>
              </a:rPr>
              <a:t>FERROÉLECTRICITÉ</a:t>
            </a:r>
          </a:p>
        </p:txBody>
      </p:sp>
      <p:sp>
        <p:nvSpPr>
          <p:cNvPr id="3" name="TextBox 3"/>
          <p:cNvSpPr txBox="1"/>
          <p:nvPr/>
        </p:nvSpPr>
        <p:spPr>
          <a:xfrm>
            <a:off x="232145" y="1430472"/>
            <a:ext cx="2542133" cy="688920"/>
          </a:xfrm>
          <a:prstGeom prst="rect">
            <a:avLst/>
          </a:prstGeom>
        </p:spPr>
        <p:txBody>
          <a:bodyPr lIns="0" tIns="0" rIns="0" bIns="0" rtlCol="0" anchor="t">
            <a:spAutoFit/>
          </a:bodyPr>
          <a:lstStyle/>
          <a:p>
            <a:pPr algn="ctr">
              <a:lnSpc>
                <a:spcPts val="5603"/>
              </a:lnSpc>
            </a:pPr>
            <a:r>
              <a:rPr lang="en-US" sz="4002">
                <a:solidFill>
                  <a:srgbClr val="D34A24"/>
                </a:solidFill>
                <a:latin typeface="Open Sans Light Bold"/>
              </a:rPr>
              <a:t>Définition</a:t>
            </a:r>
          </a:p>
        </p:txBody>
      </p:sp>
      <p:sp>
        <p:nvSpPr>
          <p:cNvPr id="4" name="TextBox 4"/>
          <p:cNvSpPr txBox="1"/>
          <p:nvPr/>
        </p:nvSpPr>
        <p:spPr>
          <a:xfrm>
            <a:off x="0" y="6033722"/>
            <a:ext cx="6116952" cy="613001"/>
          </a:xfrm>
          <a:prstGeom prst="rect">
            <a:avLst/>
          </a:prstGeom>
        </p:spPr>
        <p:txBody>
          <a:bodyPr lIns="0" tIns="0" rIns="0" bIns="0" rtlCol="0" anchor="t">
            <a:spAutoFit/>
          </a:bodyPr>
          <a:lstStyle/>
          <a:p>
            <a:pPr algn="ctr">
              <a:lnSpc>
                <a:spcPts val="5062"/>
              </a:lnSpc>
            </a:pPr>
            <a:r>
              <a:rPr lang="en-US" sz="3616">
                <a:solidFill>
                  <a:srgbClr val="D34A24"/>
                </a:solidFill>
                <a:latin typeface="Open Sans Light Bold"/>
              </a:rPr>
              <a:t>Exemple d'utilisation</a:t>
            </a:r>
          </a:p>
        </p:txBody>
      </p:sp>
      <p:sp>
        <p:nvSpPr>
          <p:cNvPr id="5" name="TextBox 5"/>
          <p:cNvSpPr txBox="1"/>
          <p:nvPr/>
        </p:nvSpPr>
        <p:spPr>
          <a:xfrm>
            <a:off x="0" y="2328943"/>
            <a:ext cx="18288000" cy="3580765"/>
          </a:xfrm>
          <a:prstGeom prst="rect">
            <a:avLst/>
          </a:prstGeom>
        </p:spPr>
        <p:txBody>
          <a:bodyPr lIns="0" tIns="0" rIns="0" bIns="0" rtlCol="0" anchor="t">
            <a:spAutoFit/>
          </a:bodyPr>
          <a:lstStyle/>
          <a:p>
            <a:pPr algn="ctr">
              <a:lnSpc>
                <a:spcPts val="4759"/>
              </a:lnSpc>
            </a:pPr>
            <a:r>
              <a:rPr lang="en-US" sz="3399">
                <a:solidFill>
                  <a:srgbClr val="BF372A"/>
                </a:solidFill>
                <a:latin typeface="Open Sans Light"/>
              </a:rPr>
              <a:t>La ferroélectricité est une propriété des matériaux où ils peuvent avoir une polarisation électrique naturelle qui peut être modifiée, et cela trouve des applications importantes dans le domaine de la microélectronique pour la fabrication de divers composants.</a:t>
            </a:r>
          </a:p>
          <a:p>
            <a:pPr algn="ctr">
              <a:lnSpc>
                <a:spcPts val="4759"/>
              </a:lnSpc>
            </a:pPr>
            <a:r>
              <a:rPr lang="en-US" sz="3399">
                <a:solidFill>
                  <a:srgbClr val="BF372A"/>
                </a:solidFill>
                <a:latin typeface="Open Sans Light"/>
              </a:rPr>
              <a:t>Pour comprendre cela plus simplement, on peut imaginer que les charges positives et négatives dans le matériau ne sont pas parfaitement alignées au centre, mais qu'elles sont légèrement décalées. Ce décalage crée une polarisation électrique dans le matériau.</a:t>
            </a:r>
          </a:p>
        </p:txBody>
      </p:sp>
      <p:sp>
        <p:nvSpPr>
          <p:cNvPr id="6" name="TextBox 6"/>
          <p:cNvSpPr txBox="1"/>
          <p:nvPr/>
        </p:nvSpPr>
        <p:spPr>
          <a:xfrm>
            <a:off x="0" y="6856273"/>
            <a:ext cx="18288000" cy="3580765"/>
          </a:xfrm>
          <a:prstGeom prst="rect">
            <a:avLst/>
          </a:prstGeom>
        </p:spPr>
        <p:txBody>
          <a:bodyPr lIns="0" tIns="0" rIns="0" bIns="0" rtlCol="0" anchor="t">
            <a:spAutoFit/>
          </a:bodyPr>
          <a:lstStyle/>
          <a:p>
            <a:pPr algn="ctr">
              <a:lnSpc>
                <a:spcPts val="4759"/>
              </a:lnSpc>
            </a:pPr>
            <a:r>
              <a:rPr lang="en-US" sz="3399">
                <a:solidFill>
                  <a:srgbClr val="BF372A"/>
                </a:solidFill>
                <a:latin typeface="Open Sans Light"/>
              </a:rPr>
              <a:t>Écrans tactiles :</a:t>
            </a:r>
          </a:p>
          <a:p>
            <a:pPr algn="ctr">
              <a:lnSpc>
                <a:spcPts val="4759"/>
              </a:lnSpc>
            </a:pPr>
            <a:r>
              <a:rPr lang="en-US" sz="3399">
                <a:solidFill>
                  <a:srgbClr val="BF372A"/>
                </a:solidFill>
                <a:latin typeface="Open Sans Light"/>
              </a:rPr>
              <a:t>Certains écrans tactiles utilisent des matériaux ferroélectriques pour détecter et répondre aux interactions tactiles des utilisateurs. Les propriétés ferroélectriques permettent une réponse rapide et précise aux pressions et aux mouvements, offrant une expérience utilisateur améliorée.</a:t>
            </a:r>
          </a:p>
          <a:p>
            <a:pPr algn="ctr">
              <a:lnSpc>
                <a:spcPts val="4759"/>
              </a:lnSpc>
            </a:pPr>
            <a:endParaRPr lang="en-US" sz="3399">
              <a:solidFill>
                <a:srgbClr val="BF372A"/>
              </a:solidFill>
              <a:latin typeface="Open Sans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9" name="Freeform 9">
            <a:extLst>
              <a:ext uri="{FF2B5EF4-FFF2-40B4-BE49-F238E27FC236}">
                <a16:creationId xmlns:a16="http://schemas.microsoft.com/office/drawing/2014/main" id="{B7C024FD-DC60-4C08-B215-F6D3CA440F6F}"/>
              </a:ext>
            </a:extLst>
          </p:cNvPr>
          <p:cNvSpPr/>
          <p:nvPr/>
        </p:nvSpPr>
        <p:spPr>
          <a:xfrm>
            <a:off x="2598317" y="5729246"/>
            <a:ext cx="13091366" cy="3529054"/>
          </a:xfrm>
          <a:custGeom>
            <a:avLst/>
            <a:gdLst/>
            <a:ahLst/>
            <a:cxnLst/>
            <a:rect l="l" t="t" r="r" b="b"/>
            <a:pathLst>
              <a:path w="13091366" h="3529054">
                <a:moveTo>
                  <a:pt x="0" y="0"/>
                </a:moveTo>
                <a:lnTo>
                  <a:pt x="13091366" y="0"/>
                </a:lnTo>
                <a:lnTo>
                  <a:pt x="13091366" y="3529054"/>
                </a:lnTo>
                <a:lnTo>
                  <a:pt x="0" y="3529054"/>
                </a:lnTo>
                <a:lnTo>
                  <a:pt x="0" y="0"/>
                </a:lnTo>
                <a:close/>
              </a:path>
            </a:pathLst>
          </a:custGeom>
          <a:blipFill>
            <a:blip r:embed="rId2"/>
            <a:stretch>
              <a:fillRect/>
            </a:stretch>
          </a:blipFill>
        </p:spPr>
      </p:sp>
      <p:sp>
        <p:nvSpPr>
          <p:cNvPr id="10" name="TextBox 11">
            <a:extLst>
              <a:ext uri="{FF2B5EF4-FFF2-40B4-BE49-F238E27FC236}">
                <a16:creationId xmlns:a16="http://schemas.microsoft.com/office/drawing/2014/main" id="{AEBC950E-96F5-4D7A-8460-E5A31789CB17}"/>
              </a:ext>
            </a:extLst>
          </p:cNvPr>
          <p:cNvSpPr txBox="1"/>
          <p:nvPr/>
        </p:nvSpPr>
        <p:spPr>
          <a:xfrm>
            <a:off x="1028700" y="2055418"/>
            <a:ext cx="9398350" cy="1600200"/>
          </a:xfrm>
          <a:prstGeom prst="rect">
            <a:avLst/>
          </a:prstGeom>
        </p:spPr>
        <p:txBody>
          <a:bodyPr lIns="0" tIns="0" rIns="0" bIns="0" rtlCol="0" anchor="t">
            <a:spAutoFit/>
          </a:bodyPr>
          <a:lstStyle/>
          <a:p>
            <a:pPr algn="ctr">
              <a:lnSpc>
                <a:spcPts val="4200"/>
              </a:lnSpc>
              <a:spcBef>
                <a:spcPct val="0"/>
              </a:spcBef>
            </a:pPr>
            <a:r>
              <a:rPr lang="en-US" sz="3000">
                <a:solidFill>
                  <a:srgbClr val="224A50"/>
                </a:solidFill>
                <a:latin typeface="Public Sans"/>
              </a:rPr>
              <a:t>Les matériaux auto-cicatrisants sont des matériaux qui ont la capacité de </a:t>
            </a:r>
            <a:r>
              <a:rPr lang="en-US" sz="3000">
                <a:solidFill>
                  <a:srgbClr val="224A50"/>
                </a:solidFill>
                <a:latin typeface="Public Sans Bold"/>
              </a:rPr>
              <a:t>se réparer automatiquement</a:t>
            </a:r>
            <a:r>
              <a:rPr lang="en-US" sz="3000">
                <a:solidFill>
                  <a:srgbClr val="224A50"/>
                </a:solidFill>
                <a:latin typeface="Public Sans"/>
              </a:rPr>
              <a:t> après avoir subi des dommages !</a:t>
            </a:r>
          </a:p>
        </p:txBody>
      </p:sp>
      <p:sp>
        <p:nvSpPr>
          <p:cNvPr id="11" name="TextBox 12">
            <a:extLst>
              <a:ext uri="{FF2B5EF4-FFF2-40B4-BE49-F238E27FC236}">
                <a16:creationId xmlns:a16="http://schemas.microsoft.com/office/drawing/2014/main" id="{1B439B35-A699-4E4D-B83F-5BE69D8D06D6}"/>
              </a:ext>
            </a:extLst>
          </p:cNvPr>
          <p:cNvSpPr txBox="1"/>
          <p:nvPr/>
        </p:nvSpPr>
        <p:spPr>
          <a:xfrm>
            <a:off x="6060041" y="3966496"/>
            <a:ext cx="11199259" cy="1066800"/>
          </a:xfrm>
          <a:prstGeom prst="rect">
            <a:avLst/>
          </a:prstGeom>
        </p:spPr>
        <p:txBody>
          <a:bodyPr lIns="0" tIns="0" rIns="0" bIns="0" rtlCol="0" anchor="t">
            <a:spAutoFit/>
          </a:bodyPr>
          <a:lstStyle/>
          <a:p>
            <a:pPr algn="ctr">
              <a:lnSpc>
                <a:spcPts val="4200"/>
              </a:lnSpc>
              <a:spcBef>
                <a:spcPct val="0"/>
              </a:spcBef>
            </a:pPr>
            <a:r>
              <a:rPr lang="en-US" sz="3000">
                <a:solidFill>
                  <a:srgbClr val="224A50"/>
                </a:solidFill>
                <a:latin typeface="Public Sans"/>
              </a:rPr>
              <a:t>Des bétons, textiles avec des capacités d'auto-cicatrisation sont parfois utilisés, dans le domaine militaire notamment</a:t>
            </a:r>
          </a:p>
        </p:txBody>
      </p:sp>
      <p:sp>
        <p:nvSpPr>
          <p:cNvPr id="13" name="TextBox 2">
            <a:extLst>
              <a:ext uri="{FF2B5EF4-FFF2-40B4-BE49-F238E27FC236}">
                <a16:creationId xmlns:a16="http://schemas.microsoft.com/office/drawing/2014/main" id="{379C9883-B426-4A8E-87CE-B792E738811B}"/>
              </a:ext>
            </a:extLst>
          </p:cNvPr>
          <p:cNvSpPr txBox="1"/>
          <p:nvPr/>
        </p:nvSpPr>
        <p:spPr>
          <a:xfrm>
            <a:off x="-228600" y="250994"/>
            <a:ext cx="18288000" cy="1090042"/>
          </a:xfrm>
          <a:prstGeom prst="rect">
            <a:avLst/>
          </a:prstGeom>
        </p:spPr>
        <p:txBody>
          <a:bodyPr lIns="0" tIns="0" rIns="0" bIns="0" rtlCol="0" anchor="t">
            <a:spAutoFit/>
          </a:bodyPr>
          <a:lstStyle/>
          <a:p>
            <a:pPr algn="ctr">
              <a:lnSpc>
                <a:spcPts val="8477"/>
              </a:lnSpc>
            </a:pPr>
            <a:r>
              <a:rPr lang="en-US" sz="8477" dirty="0">
                <a:solidFill>
                  <a:srgbClr val="FF9E5E"/>
                </a:solidFill>
                <a:latin typeface="Barlow SemiCondensed Bold Bold"/>
              </a:rPr>
              <a:t>Auto-</a:t>
            </a:r>
            <a:r>
              <a:rPr lang="en-US" sz="8477" dirty="0" err="1">
                <a:solidFill>
                  <a:srgbClr val="FF9E5E"/>
                </a:solidFill>
                <a:latin typeface="Barlow SemiCondensed Bold Bold"/>
              </a:rPr>
              <a:t>cicatrisation</a:t>
            </a:r>
            <a:endParaRPr lang="en-US" sz="8477" dirty="0">
              <a:solidFill>
                <a:srgbClr val="FF9E5E"/>
              </a:solidFill>
              <a:latin typeface="Barlow SemiCondensed Bold Bold"/>
            </a:endParaRPr>
          </a:p>
        </p:txBody>
      </p:sp>
    </p:spTree>
    <p:extLst>
      <p:ext uri="{BB962C8B-B14F-4D97-AF65-F5344CB8AC3E}">
        <p14:creationId xmlns:p14="http://schemas.microsoft.com/office/powerpoint/2010/main" val="85358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Freeform 2"/>
          <p:cNvSpPr/>
          <p:nvPr/>
        </p:nvSpPr>
        <p:spPr>
          <a:xfrm>
            <a:off x="1928662" y="1668671"/>
            <a:ext cx="14430675" cy="6565957"/>
          </a:xfrm>
          <a:custGeom>
            <a:avLst/>
            <a:gdLst/>
            <a:ahLst/>
            <a:cxnLst/>
            <a:rect l="l" t="t" r="r" b="b"/>
            <a:pathLst>
              <a:path w="14430675" h="6565957">
                <a:moveTo>
                  <a:pt x="0" y="0"/>
                </a:moveTo>
                <a:lnTo>
                  <a:pt x="14430675" y="0"/>
                </a:lnTo>
                <a:lnTo>
                  <a:pt x="14430675" y="6565958"/>
                </a:lnTo>
                <a:lnTo>
                  <a:pt x="0" y="65659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dirty="0"/>
          </a:p>
        </p:txBody>
      </p:sp>
      <p:sp>
        <p:nvSpPr>
          <p:cNvPr id="3" name="Freeform 3"/>
          <p:cNvSpPr/>
          <p:nvPr/>
        </p:nvSpPr>
        <p:spPr>
          <a:xfrm>
            <a:off x="15553248" y="-87010"/>
            <a:ext cx="1706052" cy="2718808"/>
          </a:xfrm>
          <a:custGeom>
            <a:avLst/>
            <a:gdLst/>
            <a:ahLst/>
            <a:cxnLst/>
            <a:rect l="l" t="t" r="r" b="b"/>
            <a:pathLst>
              <a:path w="1706052" h="2718808">
                <a:moveTo>
                  <a:pt x="0" y="0"/>
                </a:moveTo>
                <a:lnTo>
                  <a:pt x="1706052" y="0"/>
                </a:lnTo>
                <a:lnTo>
                  <a:pt x="1706052" y="2718808"/>
                </a:lnTo>
                <a:lnTo>
                  <a:pt x="0" y="27188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2409524" y="4277766"/>
            <a:ext cx="6734475" cy="3963714"/>
          </a:xfrm>
          <a:prstGeom prst="rect">
            <a:avLst/>
          </a:prstGeom>
        </p:spPr>
        <p:txBody>
          <a:bodyPr wrap="square" lIns="0" tIns="0" rIns="0" bIns="0" rtlCol="0" anchor="t">
            <a:spAutoFit/>
          </a:bodyPr>
          <a:lstStyle/>
          <a:p>
            <a:pPr algn="ctr">
              <a:lnSpc>
                <a:spcPts val="3864"/>
              </a:lnSpc>
              <a:spcBef>
                <a:spcPct val="0"/>
              </a:spcBef>
            </a:pPr>
            <a:r>
              <a:rPr lang="en-US" sz="2972" dirty="0">
                <a:solidFill>
                  <a:srgbClr val="992800"/>
                </a:solidFill>
                <a:latin typeface="Open Sauce"/>
              </a:rPr>
              <a:t>Les </a:t>
            </a:r>
            <a:r>
              <a:rPr lang="en-US" sz="2972" dirty="0" err="1">
                <a:solidFill>
                  <a:srgbClr val="992800"/>
                </a:solidFill>
                <a:latin typeface="Open Sauce"/>
              </a:rPr>
              <a:t>propriétés</a:t>
            </a:r>
            <a:r>
              <a:rPr lang="en-US" sz="2972" dirty="0">
                <a:solidFill>
                  <a:srgbClr val="992800"/>
                </a:solidFill>
                <a:latin typeface="Open Sauce"/>
              </a:rPr>
              <a:t> </a:t>
            </a:r>
            <a:r>
              <a:rPr lang="en-US" sz="2972" dirty="0" err="1">
                <a:solidFill>
                  <a:srgbClr val="992800"/>
                </a:solidFill>
                <a:latin typeface="Open Sauce"/>
              </a:rPr>
              <a:t>intrinsèques</a:t>
            </a:r>
            <a:r>
              <a:rPr lang="en-US" sz="2972" dirty="0">
                <a:solidFill>
                  <a:srgbClr val="992800"/>
                </a:solidFill>
                <a:latin typeface="Open Sauce"/>
              </a:rPr>
              <a:t> </a:t>
            </a:r>
            <a:r>
              <a:rPr lang="en-US" sz="2972" dirty="0" err="1">
                <a:solidFill>
                  <a:srgbClr val="992800"/>
                </a:solidFill>
                <a:latin typeface="Open Sauce"/>
              </a:rPr>
              <a:t>sont</a:t>
            </a:r>
            <a:r>
              <a:rPr lang="en-US" sz="2972" dirty="0">
                <a:solidFill>
                  <a:srgbClr val="992800"/>
                </a:solidFill>
                <a:latin typeface="Open Sauce"/>
              </a:rPr>
              <a:t> les </a:t>
            </a:r>
            <a:r>
              <a:rPr lang="en-US" sz="2972" dirty="0" err="1">
                <a:solidFill>
                  <a:srgbClr val="992800"/>
                </a:solidFill>
                <a:latin typeface="Open Sauce Bold"/>
              </a:rPr>
              <a:t>caractéristiques</a:t>
            </a:r>
            <a:r>
              <a:rPr lang="en-US" sz="2972" dirty="0">
                <a:solidFill>
                  <a:srgbClr val="992800"/>
                </a:solidFill>
                <a:latin typeface="Open Sauce Bold"/>
              </a:rPr>
              <a:t> </a:t>
            </a:r>
          </a:p>
          <a:p>
            <a:pPr algn="ctr">
              <a:lnSpc>
                <a:spcPts val="3864"/>
              </a:lnSpc>
              <a:spcBef>
                <a:spcPct val="0"/>
              </a:spcBef>
            </a:pPr>
            <a:r>
              <a:rPr lang="en-US" sz="2972" dirty="0" err="1">
                <a:solidFill>
                  <a:srgbClr val="992800"/>
                </a:solidFill>
                <a:latin typeface="Open Sauce Bold"/>
              </a:rPr>
              <a:t>essentielles</a:t>
            </a:r>
            <a:r>
              <a:rPr lang="en-US" sz="2972" dirty="0">
                <a:solidFill>
                  <a:srgbClr val="992800"/>
                </a:solidFill>
                <a:latin typeface="Open Sauce Bold"/>
              </a:rPr>
              <a:t> et </a:t>
            </a:r>
            <a:r>
              <a:rPr lang="en-US" sz="2972" dirty="0" err="1">
                <a:solidFill>
                  <a:srgbClr val="992800"/>
                </a:solidFill>
                <a:latin typeface="Open Sauce Bold"/>
              </a:rPr>
              <a:t>fondamentales</a:t>
            </a:r>
            <a:r>
              <a:rPr lang="en-US" sz="2972" dirty="0">
                <a:solidFill>
                  <a:srgbClr val="992800"/>
                </a:solidFill>
                <a:latin typeface="Open Sauce"/>
              </a:rPr>
              <a:t> d'un</a:t>
            </a:r>
            <a:r>
              <a:rPr lang="en-US" sz="2972" dirty="0">
                <a:solidFill>
                  <a:srgbClr val="992800"/>
                </a:solidFill>
                <a:latin typeface="Open Sauce Bold"/>
              </a:rPr>
              <a:t> </a:t>
            </a:r>
            <a:r>
              <a:rPr lang="en-US" sz="2972" dirty="0" err="1">
                <a:solidFill>
                  <a:srgbClr val="992800"/>
                </a:solidFill>
                <a:latin typeface="Open Sauce Bold"/>
              </a:rPr>
              <a:t>objet</a:t>
            </a:r>
            <a:r>
              <a:rPr lang="en-US" sz="2972" dirty="0">
                <a:solidFill>
                  <a:srgbClr val="992800"/>
                </a:solidFill>
                <a:latin typeface="Open Sauce Bold"/>
              </a:rPr>
              <a:t> </a:t>
            </a:r>
            <a:r>
              <a:rPr lang="en-US" sz="2972" dirty="0" err="1">
                <a:solidFill>
                  <a:srgbClr val="992800"/>
                </a:solidFill>
                <a:latin typeface="Open Sauce Bold"/>
              </a:rPr>
              <a:t>ou</a:t>
            </a:r>
            <a:r>
              <a:rPr lang="en-US" sz="2972" dirty="0">
                <a:solidFill>
                  <a:srgbClr val="992800"/>
                </a:solidFill>
                <a:latin typeface="Open Sauce Bold"/>
              </a:rPr>
              <a:t> </a:t>
            </a:r>
            <a:r>
              <a:rPr lang="en-US" sz="2972" dirty="0" err="1">
                <a:solidFill>
                  <a:srgbClr val="992800"/>
                </a:solidFill>
                <a:latin typeface="Open Sauce Bold"/>
              </a:rPr>
              <a:t>d'une</a:t>
            </a:r>
            <a:r>
              <a:rPr lang="en-US" sz="2972" dirty="0">
                <a:solidFill>
                  <a:srgbClr val="992800"/>
                </a:solidFill>
                <a:latin typeface="Open Sauce Bold"/>
              </a:rPr>
              <a:t> substance</a:t>
            </a:r>
            <a:r>
              <a:rPr lang="en-US" sz="2972" dirty="0">
                <a:solidFill>
                  <a:srgbClr val="992800"/>
                </a:solidFill>
                <a:latin typeface="Open Sauce"/>
              </a:rPr>
              <a:t> qui </a:t>
            </a:r>
            <a:r>
              <a:rPr lang="en-US" sz="2972" dirty="0" err="1">
                <a:solidFill>
                  <a:srgbClr val="992800"/>
                </a:solidFill>
                <a:latin typeface="Open Sauce"/>
              </a:rPr>
              <a:t>lui</a:t>
            </a:r>
            <a:r>
              <a:rPr lang="en-US" sz="2972" dirty="0">
                <a:solidFill>
                  <a:srgbClr val="992800"/>
                </a:solidFill>
                <a:latin typeface="Open Sauce"/>
              </a:rPr>
              <a:t> </a:t>
            </a:r>
            <a:r>
              <a:rPr lang="en-US" sz="2972" dirty="0" err="1">
                <a:solidFill>
                  <a:srgbClr val="992800"/>
                </a:solidFill>
                <a:latin typeface="Open Sauce"/>
              </a:rPr>
              <a:t>sont</a:t>
            </a:r>
            <a:r>
              <a:rPr lang="en-US" sz="2972" dirty="0">
                <a:solidFill>
                  <a:srgbClr val="992800"/>
                </a:solidFill>
                <a:latin typeface="Open Sauce"/>
              </a:rPr>
              <a:t> </a:t>
            </a:r>
            <a:r>
              <a:rPr lang="en-US" sz="2972" dirty="0" err="1">
                <a:solidFill>
                  <a:srgbClr val="992800"/>
                </a:solidFill>
                <a:latin typeface="Open Sauce"/>
              </a:rPr>
              <a:t>propres</a:t>
            </a:r>
            <a:r>
              <a:rPr lang="en-US" sz="2972" dirty="0">
                <a:solidFill>
                  <a:srgbClr val="992800"/>
                </a:solidFill>
                <a:latin typeface="Open Sauce"/>
              </a:rPr>
              <a:t> et qui </a:t>
            </a:r>
            <a:r>
              <a:rPr lang="en-US" sz="2972" dirty="0" err="1">
                <a:solidFill>
                  <a:srgbClr val="992800"/>
                </a:solidFill>
                <a:latin typeface="Open Sauce"/>
              </a:rPr>
              <a:t>définissent</a:t>
            </a:r>
            <a:r>
              <a:rPr lang="en-US" sz="2972" dirty="0">
                <a:solidFill>
                  <a:srgbClr val="992800"/>
                </a:solidFill>
                <a:latin typeface="Open Sauce"/>
              </a:rPr>
              <a:t> </a:t>
            </a:r>
            <a:r>
              <a:rPr lang="en-US" sz="2972" dirty="0" err="1">
                <a:solidFill>
                  <a:srgbClr val="992800"/>
                </a:solidFill>
                <a:latin typeface="Open Sauce Bold"/>
              </a:rPr>
              <a:t>sa</a:t>
            </a:r>
            <a:r>
              <a:rPr lang="en-US" sz="2972" dirty="0">
                <a:solidFill>
                  <a:srgbClr val="992800"/>
                </a:solidFill>
                <a:latin typeface="Open Sauce Bold"/>
              </a:rPr>
              <a:t> nature </a:t>
            </a:r>
            <a:r>
              <a:rPr lang="en-US" sz="2972" dirty="0" err="1">
                <a:solidFill>
                  <a:srgbClr val="992800"/>
                </a:solidFill>
                <a:latin typeface="Open Sauce Bold"/>
              </a:rPr>
              <a:t>ou</a:t>
            </a:r>
            <a:r>
              <a:rPr lang="en-US" sz="2972" dirty="0">
                <a:solidFill>
                  <a:srgbClr val="992800"/>
                </a:solidFill>
                <a:latin typeface="Open Sauce Bold"/>
              </a:rPr>
              <a:t> son </a:t>
            </a:r>
            <a:r>
              <a:rPr lang="en-US" sz="2972" dirty="0" err="1">
                <a:solidFill>
                  <a:srgbClr val="992800"/>
                </a:solidFill>
                <a:latin typeface="Open Sauce Bold"/>
              </a:rPr>
              <a:t>comportement</a:t>
            </a:r>
            <a:r>
              <a:rPr lang="en-US" sz="2972" dirty="0">
                <a:solidFill>
                  <a:srgbClr val="992800"/>
                </a:solidFill>
                <a:latin typeface="Open Sauce"/>
              </a:rPr>
              <a:t>, </a:t>
            </a:r>
            <a:r>
              <a:rPr lang="en-US" sz="2972" dirty="0" err="1">
                <a:solidFill>
                  <a:srgbClr val="992800"/>
                </a:solidFill>
                <a:latin typeface="Open Sauce Bold"/>
              </a:rPr>
              <a:t>indépendamment</a:t>
            </a:r>
            <a:r>
              <a:rPr lang="en-US" sz="2972" dirty="0">
                <a:solidFill>
                  <a:srgbClr val="992800"/>
                </a:solidFill>
                <a:latin typeface="Open Sauce Bold"/>
              </a:rPr>
              <a:t> des </a:t>
            </a:r>
            <a:r>
              <a:rPr lang="en-US" sz="2972" dirty="0" err="1">
                <a:solidFill>
                  <a:srgbClr val="992800"/>
                </a:solidFill>
                <a:latin typeface="Open Sauce Bold"/>
              </a:rPr>
              <a:t>facteurs</a:t>
            </a:r>
            <a:r>
              <a:rPr lang="en-US" sz="2972" dirty="0">
                <a:solidFill>
                  <a:srgbClr val="992800"/>
                </a:solidFill>
                <a:latin typeface="Open Sauce Bold"/>
              </a:rPr>
              <a:t> </a:t>
            </a:r>
            <a:r>
              <a:rPr lang="en-US" sz="2972" dirty="0" err="1">
                <a:solidFill>
                  <a:srgbClr val="992800"/>
                </a:solidFill>
                <a:latin typeface="Open Sauce Bold"/>
              </a:rPr>
              <a:t>externes</a:t>
            </a:r>
            <a:r>
              <a:rPr lang="en-US" sz="2972" dirty="0">
                <a:solidFill>
                  <a:srgbClr val="992800"/>
                </a:solidFill>
                <a:latin typeface="Open Sauce"/>
              </a:rPr>
              <a:t>.</a:t>
            </a:r>
          </a:p>
        </p:txBody>
      </p:sp>
      <p:sp>
        <p:nvSpPr>
          <p:cNvPr id="6" name="TextBox 6"/>
          <p:cNvSpPr txBox="1"/>
          <p:nvPr/>
        </p:nvSpPr>
        <p:spPr>
          <a:xfrm>
            <a:off x="405744" y="237723"/>
            <a:ext cx="5004456" cy="1017843"/>
          </a:xfrm>
          <a:prstGeom prst="rect">
            <a:avLst/>
          </a:prstGeom>
        </p:spPr>
        <p:txBody>
          <a:bodyPr wrap="square" lIns="0" tIns="0" rIns="0" bIns="0" rtlCol="0" anchor="t">
            <a:spAutoFit/>
          </a:bodyPr>
          <a:lstStyle/>
          <a:p>
            <a:pPr algn="ctr">
              <a:lnSpc>
                <a:spcPts val="8470"/>
              </a:lnSpc>
            </a:pPr>
            <a:r>
              <a:rPr lang="en-US" sz="6050" dirty="0" err="1">
                <a:solidFill>
                  <a:srgbClr val="D34A24"/>
                </a:solidFill>
                <a:latin typeface="Open Sans Extra Bold"/>
              </a:rPr>
              <a:t>Définitions</a:t>
            </a:r>
            <a:endParaRPr lang="en-US" sz="6050" dirty="0">
              <a:solidFill>
                <a:srgbClr val="D34A24"/>
              </a:solidFill>
              <a:latin typeface="Open Sans Extra Bold"/>
            </a:endParaRPr>
          </a:p>
        </p:txBody>
      </p:sp>
      <p:grpSp>
        <p:nvGrpSpPr>
          <p:cNvPr id="7" name="Group 9">
            <a:extLst>
              <a:ext uri="{FF2B5EF4-FFF2-40B4-BE49-F238E27FC236}">
                <a16:creationId xmlns:a16="http://schemas.microsoft.com/office/drawing/2014/main" id="{A9FDFD36-0E79-4D44-80DE-B507C81438FF}"/>
              </a:ext>
            </a:extLst>
          </p:cNvPr>
          <p:cNvGrpSpPr/>
          <p:nvPr/>
        </p:nvGrpSpPr>
        <p:grpSpPr>
          <a:xfrm>
            <a:off x="6156358" y="2074620"/>
            <a:ext cx="5975281" cy="1132686"/>
            <a:chOff x="0" y="0"/>
            <a:chExt cx="1573737" cy="298320"/>
          </a:xfrm>
        </p:grpSpPr>
        <p:sp>
          <p:nvSpPr>
            <p:cNvPr id="8" name="Freeform 10">
              <a:extLst>
                <a:ext uri="{FF2B5EF4-FFF2-40B4-BE49-F238E27FC236}">
                  <a16:creationId xmlns:a16="http://schemas.microsoft.com/office/drawing/2014/main" id="{B3A2BBF1-01D0-4BB6-A65D-FEB071C04FD6}"/>
                </a:ext>
              </a:extLst>
            </p:cNvPr>
            <p:cNvSpPr/>
            <p:nvPr/>
          </p:nvSpPr>
          <p:spPr>
            <a:xfrm>
              <a:off x="0" y="0"/>
              <a:ext cx="1573737" cy="298321"/>
            </a:xfrm>
            <a:custGeom>
              <a:avLst/>
              <a:gdLst/>
              <a:ahLst/>
              <a:cxnLst/>
              <a:rect l="l" t="t" r="r" b="b"/>
              <a:pathLst>
                <a:path w="1573737" h="298321">
                  <a:moveTo>
                    <a:pt x="0" y="0"/>
                  </a:moveTo>
                  <a:lnTo>
                    <a:pt x="1573737" y="0"/>
                  </a:lnTo>
                  <a:lnTo>
                    <a:pt x="1573737" y="298321"/>
                  </a:lnTo>
                  <a:lnTo>
                    <a:pt x="0" y="298321"/>
                  </a:lnTo>
                  <a:close/>
                </a:path>
              </a:pathLst>
            </a:custGeom>
            <a:solidFill>
              <a:srgbClr val="000000">
                <a:alpha val="0"/>
              </a:srgbClr>
            </a:solidFill>
            <a:ln w="38100">
              <a:solidFill>
                <a:srgbClr val="967D55"/>
              </a:solidFill>
            </a:ln>
          </p:spPr>
        </p:sp>
        <p:sp>
          <p:nvSpPr>
            <p:cNvPr id="9" name="TextBox 11">
              <a:extLst>
                <a:ext uri="{FF2B5EF4-FFF2-40B4-BE49-F238E27FC236}">
                  <a16:creationId xmlns:a16="http://schemas.microsoft.com/office/drawing/2014/main" id="{BB8DEF48-9125-4AA1-A08E-580AEEAFCFC9}"/>
                </a:ext>
              </a:extLst>
            </p:cNvPr>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0" name="TextBox 12">
            <a:extLst>
              <a:ext uri="{FF2B5EF4-FFF2-40B4-BE49-F238E27FC236}">
                <a16:creationId xmlns:a16="http://schemas.microsoft.com/office/drawing/2014/main" id="{469F8A8F-A119-4E6A-8A90-4CE9BDB6B57F}"/>
              </a:ext>
            </a:extLst>
          </p:cNvPr>
          <p:cNvSpPr txBox="1"/>
          <p:nvPr/>
        </p:nvSpPr>
        <p:spPr>
          <a:xfrm>
            <a:off x="6460413" y="2374958"/>
            <a:ext cx="5564087" cy="460374"/>
          </a:xfrm>
          <a:prstGeom prst="rect">
            <a:avLst/>
          </a:prstGeom>
        </p:spPr>
        <p:txBody>
          <a:bodyPr lIns="0" tIns="0" rIns="0" bIns="0" rtlCol="0" anchor="t">
            <a:spAutoFit/>
          </a:bodyPr>
          <a:lstStyle/>
          <a:p>
            <a:pPr algn="just">
              <a:lnSpc>
                <a:spcPts val="3499"/>
              </a:lnSpc>
            </a:pPr>
            <a:r>
              <a:rPr lang="en-US" sz="3499" dirty="0" err="1">
                <a:solidFill>
                  <a:srgbClr val="271905"/>
                </a:solidFill>
                <a:latin typeface="Alice"/>
              </a:rPr>
              <a:t>Intrinsèques</a:t>
            </a:r>
            <a:r>
              <a:rPr lang="en-US" sz="3499" dirty="0">
                <a:solidFill>
                  <a:srgbClr val="271905"/>
                </a:solidFill>
                <a:latin typeface="Alice"/>
              </a:rPr>
              <a:t>    </a:t>
            </a:r>
            <a:r>
              <a:rPr lang="en-US" sz="3499" dirty="0" err="1">
                <a:solidFill>
                  <a:srgbClr val="271905"/>
                </a:solidFill>
                <a:latin typeface="Alice"/>
              </a:rPr>
              <a:t>Extrinsèques</a:t>
            </a:r>
            <a:endParaRPr lang="en-US" sz="3499" dirty="0">
              <a:solidFill>
                <a:srgbClr val="271905"/>
              </a:solidFill>
              <a:latin typeface="Alice"/>
            </a:endParaRPr>
          </a:p>
        </p:txBody>
      </p:sp>
      <p:sp>
        <p:nvSpPr>
          <p:cNvPr id="11" name="Freeform 13">
            <a:extLst>
              <a:ext uri="{FF2B5EF4-FFF2-40B4-BE49-F238E27FC236}">
                <a16:creationId xmlns:a16="http://schemas.microsoft.com/office/drawing/2014/main" id="{11BAFC2A-51E6-4445-8682-73CAB328BBC5}"/>
              </a:ext>
            </a:extLst>
          </p:cNvPr>
          <p:cNvSpPr/>
          <p:nvPr/>
        </p:nvSpPr>
        <p:spPr>
          <a:xfrm>
            <a:off x="8990409" y="2474670"/>
            <a:ext cx="331985" cy="332590"/>
          </a:xfrm>
          <a:custGeom>
            <a:avLst/>
            <a:gdLst/>
            <a:ahLst/>
            <a:cxnLst/>
            <a:rect l="l" t="t" r="r" b="b"/>
            <a:pathLst>
              <a:path w="331985" h="332590">
                <a:moveTo>
                  <a:pt x="0" y="0"/>
                </a:moveTo>
                <a:lnTo>
                  <a:pt x="331985" y="0"/>
                </a:lnTo>
                <a:lnTo>
                  <a:pt x="331985" y="332590"/>
                </a:lnTo>
                <a:lnTo>
                  <a:pt x="0" y="3325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20">
            <a:extLst>
              <a:ext uri="{FF2B5EF4-FFF2-40B4-BE49-F238E27FC236}">
                <a16:creationId xmlns:a16="http://schemas.microsoft.com/office/drawing/2014/main" id="{414D0A6A-B32D-4588-BAFE-3F03B4D6F363}"/>
              </a:ext>
            </a:extLst>
          </p:cNvPr>
          <p:cNvSpPr txBox="1"/>
          <p:nvPr/>
        </p:nvSpPr>
        <p:spPr>
          <a:xfrm>
            <a:off x="9497872" y="4823287"/>
            <a:ext cx="6576863" cy="1795363"/>
          </a:xfrm>
          <a:prstGeom prst="rect">
            <a:avLst/>
          </a:prstGeom>
        </p:spPr>
        <p:txBody>
          <a:bodyPr wrap="square" lIns="0" tIns="0" rIns="0" bIns="0" rtlCol="0" anchor="t">
            <a:spAutoFit/>
          </a:bodyPr>
          <a:lstStyle/>
          <a:p>
            <a:pPr algn="r">
              <a:lnSpc>
                <a:spcPts val="3499"/>
              </a:lnSpc>
            </a:pPr>
            <a:r>
              <a:rPr lang="en-US" sz="3499" dirty="0">
                <a:solidFill>
                  <a:srgbClr val="271905"/>
                </a:solidFill>
                <a:latin typeface="Alice"/>
              </a:rPr>
              <a:t>Non </a:t>
            </a:r>
            <a:r>
              <a:rPr lang="en-US" sz="3499" dirty="0" err="1">
                <a:solidFill>
                  <a:srgbClr val="271905"/>
                </a:solidFill>
                <a:latin typeface="Alice"/>
              </a:rPr>
              <a:t>inhérente</a:t>
            </a:r>
            <a:r>
              <a:rPr lang="en-US" sz="3499" dirty="0">
                <a:solidFill>
                  <a:srgbClr val="271905"/>
                </a:solidFill>
                <a:latin typeface="Alice"/>
              </a:rPr>
              <a:t> aux </a:t>
            </a:r>
            <a:r>
              <a:rPr lang="en-US" sz="3499" dirty="0" err="1">
                <a:solidFill>
                  <a:srgbClr val="271905"/>
                </a:solidFill>
                <a:latin typeface="Alice"/>
              </a:rPr>
              <a:t>matériaux</a:t>
            </a:r>
            <a:r>
              <a:rPr lang="en-US" sz="3499" dirty="0">
                <a:solidFill>
                  <a:srgbClr val="271905"/>
                </a:solidFill>
                <a:latin typeface="Alice"/>
              </a:rPr>
              <a:t>. ​ </a:t>
            </a:r>
            <a:r>
              <a:rPr lang="en-US" sz="3499" dirty="0" err="1">
                <a:solidFill>
                  <a:srgbClr val="271905"/>
                </a:solidFill>
                <a:latin typeface="Alice"/>
              </a:rPr>
              <a:t>Propriétés</a:t>
            </a:r>
            <a:r>
              <a:rPr lang="en-US" sz="3499" dirty="0">
                <a:solidFill>
                  <a:srgbClr val="271905"/>
                </a:solidFill>
                <a:latin typeface="Alice"/>
              </a:rPr>
              <a:t> qui </a:t>
            </a:r>
            <a:r>
              <a:rPr lang="en-US" sz="3499" dirty="0" err="1">
                <a:solidFill>
                  <a:srgbClr val="271905"/>
                </a:solidFill>
                <a:latin typeface="Alice"/>
              </a:rPr>
              <a:t>fluctuent</a:t>
            </a:r>
            <a:r>
              <a:rPr lang="en-US" sz="3499" dirty="0">
                <a:solidFill>
                  <a:srgbClr val="271905"/>
                </a:solidFill>
                <a:latin typeface="Alice"/>
              </a:rPr>
              <a:t> </a:t>
            </a:r>
            <a:r>
              <a:rPr lang="en-US" sz="3499" dirty="0" err="1">
                <a:solidFill>
                  <a:srgbClr val="271905"/>
                </a:solidFill>
                <a:latin typeface="Alice"/>
              </a:rPr>
              <a:t>en</a:t>
            </a:r>
            <a:r>
              <a:rPr lang="en-US" sz="3499" dirty="0">
                <a:solidFill>
                  <a:srgbClr val="271905"/>
                </a:solidFill>
                <a:latin typeface="Alice"/>
              </a:rPr>
              <a:t> </a:t>
            </a:r>
            <a:r>
              <a:rPr lang="en-US" sz="3499" dirty="0" err="1">
                <a:solidFill>
                  <a:srgbClr val="271905"/>
                </a:solidFill>
                <a:latin typeface="Alice"/>
              </a:rPr>
              <a:t>fonction</a:t>
            </a:r>
            <a:r>
              <a:rPr lang="en-US" sz="3499" dirty="0">
                <a:solidFill>
                  <a:srgbClr val="271905"/>
                </a:solidFill>
                <a:latin typeface="Alice"/>
              </a:rPr>
              <a:t> du milieu </a:t>
            </a:r>
            <a:r>
              <a:rPr lang="en-US" sz="3499" dirty="0" err="1">
                <a:solidFill>
                  <a:srgbClr val="271905"/>
                </a:solidFill>
                <a:latin typeface="Alice"/>
              </a:rPr>
              <a:t>extérieur</a:t>
            </a:r>
            <a:r>
              <a:rPr lang="en-US" sz="3499" dirty="0">
                <a:solidFill>
                  <a:srgbClr val="271905"/>
                </a:solidFill>
                <a:latin typeface="Alice"/>
              </a:rPr>
              <a:t>.  </a:t>
            </a:r>
          </a:p>
          <a:p>
            <a:pPr algn="r">
              <a:lnSpc>
                <a:spcPts val="3499"/>
              </a:lnSpc>
            </a:pPr>
            <a:endParaRPr lang="en-US" sz="3499" dirty="0">
              <a:solidFill>
                <a:srgbClr val="271905"/>
              </a:solidFill>
              <a:latin typeface="Alice"/>
            </a:endParaRPr>
          </a:p>
        </p:txBody>
      </p:sp>
    </p:spTree>
    <p:extLst>
      <p:ext uri="{BB962C8B-B14F-4D97-AF65-F5344CB8AC3E}">
        <p14:creationId xmlns:p14="http://schemas.microsoft.com/office/powerpoint/2010/main" val="734946501"/>
      </p:ext>
    </p:extLst>
  </p:cSld>
  <p:clrMapOvr>
    <a:masterClrMapping/>
  </p:clrMapOvr>
  <p:transition>
    <p:circl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172901C-BF64-7F94-E0C0-7333AA2C6D01}"/>
              </a:ext>
            </a:extLst>
          </p:cNvPr>
          <p:cNvSpPr>
            <a:spLocks noGrp="1"/>
          </p:cNvSpPr>
          <p:nvPr>
            <p:ph idx="1"/>
          </p:nvPr>
        </p:nvSpPr>
        <p:spPr>
          <a:xfrm>
            <a:off x="1944115" y="626724"/>
            <a:ext cx="3521318" cy="1022505"/>
          </a:xfrm>
        </p:spPr>
        <p:txBody>
          <a:bodyPr vert="horz" lIns="137160" tIns="68580" rIns="137160" bIns="68580" rtlCol="0" anchor="t">
            <a:normAutofit fontScale="85000" lnSpcReduction="10000"/>
          </a:bodyPr>
          <a:lstStyle/>
          <a:p>
            <a:pPr marL="0" indent="0">
              <a:buNone/>
            </a:pPr>
            <a:r>
              <a:rPr lang="en-US" sz="7200" b="1" u="sng" err="1">
                <a:latin typeface="Calibri Light"/>
                <a:cs typeface="Calibri Light"/>
              </a:rPr>
              <a:t>Exemples</a:t>
            </a:r>
            <a:r>
              <a:rPr lang="en-US" sz="6000"/>
              <a:t>  </a:t>
            </a:r>
          </a:p>
        </p:txBody>
      </p:sp>
      <p:cxnSp>
        <p:nvCxnSpPr>
          <p:cNvPr id="4" name="Straight Arrow Connector 3">
            <a:extLst>
              <a:ext uri="{FF2B5EF4-FFF2-40B4-BE49-F238E27FC236}">
                <a16:creationId xmlns:a16="http://schemas.microsoft.com/office/drawing/2014/main" id="{AB0465A8-BF5A-2386-36CF-9D5C1FC2DBBB}"/>
              </a:ext>
            </a:extLst>
          </p:cNvPr>
          <p:cNvCxnSpPr>
            <a:cxnSpLocks/>
          </p:cNvCxnSpPr>
          <p:nvPr/>
        </p:nvCxnSpPr>
        <p:spPr>
          <a:xfrm>
            <a:off x="9161798" y="3331029"/>
            <a:ext cx="0" cy="6953715"/>
          </a:xfrm>
          <a:prstGeom prst="straightConnector1">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08D61738-ED54-E53B-D896-7215F237AF8E}"/>
              </a:ext>
            </a:extLst>
          </p:cNvPr>
          <p:cNvSpPr txBox="1"/>
          <p:nvPr/>
        </p:nvSpPr>
        <p:spPr>
          <a:xfrm>
            <a:off x="2554129" y="2928272"/>
            <a:ext cx="3521309" cy="784830"/>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fr-FR" sz="4200" b="1">
                <a:solidFill>
                  <a:srgbClr val="FF9966"/>
                </a:solidFill>
                <a:latin typeface="Calibri Light"/>
              </a:rPr>
              <a:t>INTRINSEQUES</a:t>
            </a:r>
            <a:endParaRPr lang="en-GB" sz="4200">
              <a:solidFill>
                <a:srgbClr val="FF9966"/>
              </a:solidFill>
            </a:endParaRPr>
          </a:p>
        </p:txBody>
      </p:sp>
      <p:sp>
        <p:nvSpPr>
          <p:cNvPr id="6" name="TextBox 5">
            <a:extLst>
              <a:ext uri="{FF2B5EF4-FFF2-40B4-BE49-F238E27FC236}">
                <a16:creationId xmlns:a16="http://schemas.microsoft.com/office/drawing/2014/main" id="{BCF690AE-EA26-87ED-7D24-5DFC8AD92A7B}"/>
              </a:ext>
            </a:extLst>
          </p:cNvPr>
          <p:cNvSpPr txBox="1"/>
          <p:nvPr/>
        </p:nvSpPr>
        <p:spPr>
          <a:xfrm>
            <a:off x="11613016" y="2984780"/>
            <a:ext cx="3112169" cy="69249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fr-FR" sz="3600" b="1">
                <a:solidFill>
                  <a:srgbClr val="FF9966"/>
                </a:solidFill>
                <a:latin typeface="Calibri Light"/>
              </a:rPr>
              <a:t>EXTRINSEQUES</a:t>
            </a:r>
            <a:r>
              <a:rPr lang="en-GB" sz="3600">
                <a:latin typeface="Calibri Light"/>
              </a:rPr>
              <a:t>​</a:t>
            </a:r>
            <a:endParaRPr lang="en-GB" sz="3600"/>
          </a:p>
        </p:txBody>
      </p:sp>
      <p:sp>
        <p:nvSpPr>
          <p:cNvPr id="2" name="TextBox 1">
            <a:extLst>
              <a:ext uri="{FF2B5EF4-FFF2-40B4-BE49-F238E27FC236}">
                <a16:creationId xmlns:a16="http://schemas.microsoft.com/office/drawing/2014/main" id="{5F15907D-8FF4-1668-C0EE-83D2025C8E81}"/>
              </a:ext>
            </a:extLst>
          </p:cNvPr>
          <p:cNvSpPr txBox="1"/>
          <p:nvPr/>
        </p:nvSpPr>
        <p:spPr>
          <a:xfrm>
            <a:off x="9793124" y="5143501"/>
            <a:ext cx="4605171" cy="2169825"/>
          </a:xfrm>
          <a:prstGeom prst="rect">
            <a:avLst/>
          </a:prstGeom>
          <a:noFill/>
        </p:spPr>
        <p:txBody>
          <a:bodyPr wrap="none" rtlCol="0">
            <a:spAutoFit/>
          </a:bodyPr>
          <a:lstStyle/>
          <a:p>
            <a:pPr marL="428625" indent="-428625">
              <a:buFont typeface="Arial" panose="020B0604020202020204" pitchFamily="34" charset="0"/>
              <a:buChar char="•"/>
            </a:pPr>
            <a:r>
              <a:rPr lang="en-FR" sz="3600"/>
              <a:t>Le poids </a:t>
            </a:r>
          </a:p>
          <a:p>
            <a:pPr marL="428625" indent="-428625">
              <a:buFont typeface="Arial" panose="020B0604020202020204" pitchFamily="34" charset="0"/>
              <a:buChar char="•"/>
            </a:pPr>
            <a:r>
              <a:rPr lang="en-FR" sz="3600"/>
              <a:t>Fonction </a:t>
            </a:r>
          </a:p>
          <a:p>
            <a:pPr marL="428625" indent="-428625">
              <a:buFont typeface="Arial" panose="020B0604020202020204" pitchFamily="34" charset="0"/>
              <a:buChar char="•"/>
            </a:pPr>
            <a:r>
              <a:rPr lang="en-FR" sz="3600"/>
              <a:t>Contexte d’utilisation</a:t>
            </a:r>
          </a:p>
          <a:p>
            <a:pPr marL="428625" indent="-428625">
              <a:buFont typeface="Arial" panose="020B0604020202020204" pitchFamily="34" charset="0"/>
              <a:buChar char="•"/>
            </a:pPr>
            <a:endParaRPr lang="en-FR" sz="2700"/>
          </a:p>
        </p:txBody>
      </p:sp>
      <p:sp>
        <p:nvSpPr>
          <p:cNvPr id="7" name="TextBox 6">
            <a:extLst>
              <a:ext uri="{FF2B5EF4-FFF2-40B4-BE49-F238E27FC236}">
                <a16:creationId xmlns:a16="http://schemas.microsoft.com/office/drawing/2014/main" id="{958DDEFF-FD66-C854-14F8-7B7EBA034900}"/>
              </a:ext>
            </a:extLst>
          </p:cNvPr>
          <p:cNvSpPr txBox="1"/>
          <p:nvPr/>
        </p:nvSpPr>
        <p:spPr>
          <a:xfrm>
            <a:off x="2422241" y="4834454"/>
            <a:ext cx="8025669" cy="2723823"/>
          </a:xfrm>
          <a:prstGeom prst="rect">
            <a:avLst/>
          </a:prstGeom>
          <a:noFill/>
        </p:spPr>
        <p:txBody>
          <a:bodyPr wrap="square" rtlCol="0">
            <a:spAutoFit/>
          </a:bodyPr>
          <a:lstStyle/>
          <a:p>
            <a:pPr marL="428625" indent="-428625">
              <a:buFont typeface="Arial" panose="020B0604020202020204" pitchFamily="34" charset="0"/>
              <a:buChar char="•"/>
            </a:pPr>
            <a:r>
              <a:rPr lang="en-GB" sz="3600" dirty="0"/>
              <a:t>L</a:t>
            </a:r>
            <a:r>
              <a:rPr lang="en-FR" sz="3600" dirty="0"/>
              <a:t>a masse</a:t>
            </a:r>
          </a:p>
          <a:p>
            <a:pPr marL="428625" indent="-428625">
              <a:buFont typeface="Arial" panose="020B0604020202020204" pitchFamily="34" charset="0"/>
              <a:buChar char="•"/>
            </a:pPr>
            <a:r>
              <a:rPr lang="en-FR" sz="3600" dirty="0"/>
              <a:t>La densité</a:t>
            </a:r>
          </a:p>
          <a:p>
            <a:pPr marL="428625" indent="-428625">
              <a:buFont typeface="Arial" panose="020B0604020202020204" pitchFamily="34" charset="0"/>
              <a:buChar char="•"/>
            </a:pPr>
            <a:r>
              <a:rPr lang="en-FR" sz="3600" dirty="0"/>
              <a:t>Résistance</a:t>
            </a:r>
          </a:p>
          <a:p>
            <a:pPr marL="428625" indent="-428625">
              <a:buFont typeface="Arial" panose="020B0604020202020204" pitchFamily="34" charset="0"/>
              <a:buChar char="•"/>
            </a:pPr>
            <a:r>
              <a:rPr lang="en-FR" sz="3600" dirty="0"/>
              <a:t>Conductivité</a:t>
            </a:r>
          </a:p>
          <a:p>
            <a:pPr marL="428625" indent="-428625">
              <a:buFont typeface="Arial" panose="020B0604020202020204" pitchFamily="34" charset="0"/>
              <a:buChar char="•"/>
            </a:pPr>
            <a:endParaRPr lang="en-FR" sz="2700" dirty="0"/>
          </a:p>
        </p:txBody>
      </p:sp>
      <p:pic>
        <p:nvPicPr>
          <p:cNvPr id="11" name="Graphic 10" descr="Road outline">
            <a:extLst>
              <a:ext uri="{FF2B5EF4-FFF2-40B4-BE49-F238E27FC236}">
                <a16:creationId xmlns:a16="http://schemas.microsoft.com/office/drawing/2014/main" id="{5E5D75F8-4140-FE05-1D68-49981E881D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649692" y="2739257"/>
            <a:ext cx="1183541" cy="1183541"/>
          </a:xfrm>
          <a:prstGeom prst="rect">
            <a:avLst/>
          </a:prstGeom>
        </p:spPr>
      </p:pic>
      <p:pic>
        <p:nvPicPr>
          <p:cNvPr id="18" name="Graphic 17" descr="Nails outline">
            <a:extLst>
              <a:ext uri="{FF2B5EF4-FFF2-40B4-BE49-F238E27FC236}">
                <a16:creationId xmlns:a16="http://schemas.microsoft.com/office/drawing/2014/main" id="{5DA25E1D-F409-4EDC-13ED-216AD840B7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43306" y="2634409"/>
            <a:ext cx="1183541" cy="1183541"/>
          </a:xfrm>
          <a:prstGeom prst="rect">
            <a:avLst/>
          </a:prstGeom>
        </p:spPr>
      </p:pic>
      <p:cxnSp>
        <p:nvCxnSpPr>
          <p:cNvPr id="23" name="Straight Arrow Connector 22">
            <a:extLst>
              <a:ext uri="{FF2B5EF4-FFF2-40B4-BE49-F238E27FC236}">
                <a16:creationId xmlns:a16="http://schemas.microsoft.com/office/drawing/2014/main" id="{B07B6CCA-477D-4171-1697-D369330BD217}"/>
              </a:ext>
            </a:extLst>
          </p:cNvPr>
          <p:cNvCxnSpPr>
            <a:cxnSpLocks/>
          </p:cNvCxnSpPr>
          <p:nvPr/>
        </p:nvCxnSpPr>
        <p:spPr>
          <a:xfrm>
            <a:off x="940263" y="3922797"/>
            <a:ext cx="16407474" cy="0"/>
          </a:xfrm>
          <a:prstGeom prst="straightConnector1">
            <a:avLst/>
          </a:prstGeom>
          <a:ln w="381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1249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Freeform 3"/>
          <p:cNvSpPr/>
          <p:nvPr/>
        </p:nvSpPr>
        <p:spPr>
          <a:xfrm>
            <a:off x="15553248" y="-87010"/>
            <a:ext cx="1706052" cy="2718808"/>
          </a:xfrm>
          <a:custGeom>
            <a:avLst/>
            <a:gdLst/>
            <a:ahLst/>
            <a:cxnLst/>
            <a:rect l="l" t="t" r="r" b="b"/>
            <a:pathLst>
              <a:path w="1706052" h="2718808">
                <a:moveTo>
                  <a:pt x="0" y="0"/>
                </a:moveTo>
                <a:lnTo>
                  <a:pt x="1706052" y="0"/>
                </a:lnTo>
                <a:lnTo>
                  <a:pt x="1706052" y="2718808"/>
                </a:lnTo>
                <a:lnTo>
                  <a:pt x="0" y="27188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405744" y="237723"/>
            <a:ext cx="5004456" cy="1017843"/>
          </a:xfrm>
          <a:prstGeom prst="rect">
            <a:avLst/>
          </a:prstGeom>
        </p:spPr>
        <p:txBody>
          <a:bodyPr wrap="square" lIns="0" tIns="0" rIns="0" bIns="0" rtlCol="0" anchor="t">
            <a:spAutoFit/>
          </a:bodyPr>
          <a:lstStyle/>
          <a:p>
            <a:pPr algn="ctr">
              <a:lnSpc>
                <a:spcPts val="8470"/>
              </a:lnSpc>
            </a:pPr>
            <a:r>
              <a:rPr lang="en-US" sz="6050" dirty="0" err="1">
                <a:solidFill>
                  <a:srgbClr val="D34A24"/>
                </a:solidFill>
                <a:latin typeface="Open Sans Extra Bold"/>
              </a:rPr>
              <a:t>Définitions</a:t>
            </a:r>
            <a:endParaRPr lang="en-US" sz="6050" dirty="0">
              <a:solidFill>
                <a:srgbClr val="D34A24"/>
              </a:solidFill>
              <a:latin typeface="Open Sans Extra Bold"/>
            </a:endParaRPr>
          </a:p>
        </p:txBody>
      </p:sp>
      <p:sp>
        <p:nvSpPr>
          <p:cNvPr id="14" name="TextBox 16">
            <a:extLst>
              <a:ext uri="{FF2B5EF4-FFF2-40B4-BE49-F238E27FC236}">
                <a16:creationId xmlns:a16="http://schemas.microsoft.com/office/drawing/2014/main" id="{D2763D6E-6DBB-40F7-8AA6-F797E521320B}"/>
              </a:ext>
            </a:extLst>
          </p:cNvPr>
          <p:cNvSpPr txBox="1"/>
          <p:nvPr/>
        </p:nvSpPr>
        <p:spPr>
          <a:xfrm>
            <a:off x="2907972" y="7258068"/>
            <a:ext cx="10298333" cy="1010920"/>
          </a:xfrm>
          <a:prstGeom prst="rect">
            <a:avLst/>
          </a:prstGeom>
        </p:spPr>
        <p:txBody>
          <a:bodyPr lIns="0" tIns="0" rIns="0" bIns="0" rtlCol="0" anchor="t">
            <a:spAutoFit/>
          </a:bodyPr>
          <a:lstStyle/>
          <a:p>
            <a:pPr marL="604520" lvl="1" indent="-302260" algn="just">
              <a:lnSpc>
                <a:spcPts val="3640"/>
              </a:lnSpc>
              <a:buFont typeface="Arial"/>
              <a:buChar char="•"/>
            </a:pPr>
            <a:r>
              <a:rPr lang="en-US" sz="2800" dirty="0" err="1">
                <a:solidFill>
                  <a:srgbClr val="000000"/>
                </a:solidFill>
                <a:latin typeface="IBM Plex Sans"/>
              </a:rPr>
              <a:t>Matériau</a:t>
            </a:r>
            <a:r>
              <a:rPr lang="en-US" sz="2800" dirty="0">
                <a:solidFill>
                  <a:srgbClr val="000000"/>
                </a:solidFill>
                <a:latin typeface="IBM Plex Sans"/>
              </a:rPr>
              <a:t> capable de modifier </a:t>
            </a:r>
            <a:r>
              <a:rPr lang="en-US" sz="2800" dirty="0" err="1">
                <a:solidFill>
                  <a:srgbClr val="000000"/>
                </a:solidFill>
                <a:latin typeface="IBM Plex Sans"/>
              </a:rPr>
              <a:t>spontanément</a:t>
            </a:r>
            <a:r>
              <a:rPr lang="en-US" sz="2800" dirty="0">
                <a:solidFill>
                  <a:srgbClr val="000000"/>
                </a:solidFill>
                <a:latin typeface="IBM Plex Sans"/>
              </a:rPr>
              <a:t> </a:t>
            </a:r>
            <a:r>
              <a:rPr lang="en-US" sz="2800" dirty="0" err="1">
                <a:solidFill>
                  <a:srgbClr val="000000"/>
                </a:solidFill>
                <a:latin typeface="IBM Plex Sans"/>
              </a:rPr>
              <a:t>ses</a:t>
            </a:r>
            <a:r>
              <a:rPr lang="en-US" sz="2800" dirty="0">
                <a:solidFill>
                  <a:srgbClr val="000000"/>
                </a:solidFill>
                <a:latin typeface="IBM Plex Sans"/>
              </a:rPr>
              <a:t> </a:t>
            </a:r>
            <a:r>
              <a:rPr lang="en-US" sz="2800" dirty="0" err="1">
                <a:solidFill>
                  <a:srgbClr val="000000"/>
                </a:solidFill>
                <a:latin typeface="IBM Plex Sans"/>
              </a:rPr>
              <a:t>propriétés</a:t>
            </a:r>
            <a:r>
              <a:rPr lang="en-US" sz="2800" dirty="0">
                <a:solidFill>
                  <a:srgbClr val="000000"/>
                </a:solidFill>
                <a:latin typeface="IBM Plex Sans"/>
              </a:rPr>
              <a:t> suite à </a:t>
            </a:r>
            <a:r>
              <a:rPr lang="en-US" sz="2800" dirty="0" err="1">
                <a:solidFill>
                  <a:srgbClr val="000000"/>
                </a:solidFill>
                <a:latin typeface="IBM Plex Sans"/>
              </a:rPr>
              <a:t>une</a:t>
            </a:r>
            <a:r>
              <a:rPr lang="en-US" sz="2800" dirty="0">
                <a:solidFill>
                  <a:srgbClr val="000000"/>
                </a:solidFill>
                <a:latin typeface="IBM Plex Sans"/>
              </a:rPr>
              <a:t> </a:t>
            </a:r>
            <a:r>
              <a:rPr lang="en-US" sz="2800" dirty="0" err="1">
                <a:solidFill>
                  <a:srgbClr val="000000"/>
                </a:solidFill>
                <a:latin typeface="IBM Plex Sans"/>
              </a:rPr>
              <a:t>sollicitation</a:t>
            </a:r>
            <a:r>
              <a:rPr lang="en-US" sz="2800" dirty="0">
                <a:solidFill>
                  <a:srgbClr val="000000"/>
                </a:solidFill>
                <a:latin typeface="IBM Plex Sans"/>
              </a:rPr>
              <a:t> naturelle </a:t>
            </a:r>
            <a:r>
              <a:rPr lang="en-US" sz="2800" dirty="0" err="1">
                <a:solidFill>
                  <a:srgbClr val="000000"/>
                </a:solidFill>
                <a:latin typeface="IBM Plex Sans"/>
              </a:rPr>
              <a:t>ou</a:t>
            </a:r>
            <a:r>
              <a:rPr lang="en-US" sz="2800" dirty="0">
                <a:solidFill>
                  <a:srgbClr val="000000"/>
                </a:solidFill>
                <a:latin typeface="IBM Plex Sans"/>
              </a:rPr>
              <a:t> </a:t>
            </a:r>
            <a:r>
              <a:rPr lang="en-US" sz="2800" dirty="0" err="1">
                <a:solidFill>
                  <a:srgbClr val="000000"/>
                </a:solidFill>
                <a:latin typeface="IBM Plex Sans"/>
              </a:rPr>
              <a:t>provoquée</a:t>
            </a:r>
            <a:endParaRPr lang="en-US" sz="2800" dirty="0">
              <a:solidFill>
                <a:srgbClr val="000000"/>
              </a:solidFill>
              <a:latin typeface="IBM Plex Sans"/>
            </a:endParaRPr>
          </a:p>
          <a:p>
            <a:pPr algn="just">
              <a:lnSpc>
                <a:spcPts val="650"/>
              </a:lnSpc>
            </a:pPr>
            <a:r>
              <a:rPr lang="en-US" sz="500" dirty="0">
                <a:solidFill>
                  <a:srgbClr val="000000"/>
                </a:solidFill>
                <a:latin typeface="IBM Plex Sans"/>
              </a:rPr>
              <a:t> </a:t>
            </a:r>
          </a:p>
        </p:txBody>
      </p:sp>
      <p:sp>
        <p:nvSpPr>
          <p:cNvPr id="15" name="TextBox 15">
            <a:extLst>
              <a:ext uri="{FF2B5EF4-FFF2-40B4-BE49-F238E27FC236}">
                <a16:creationId xmlns:a16="http://schemas.microsoft.com/office/drawing/2014/main" id="{3720A91B-087F-4AE7-B643-11076D33C2DE}"/>
              </a:ext>
            </a:extLst>
          </p:cNvPr>
          <p:cNvSpPr txBox="1"/>
          <p:nvPr/>
        </p:nvSpPr>
        <p:spPr>
          <a:xfrm>
            <a:off x="5142150" y="1623414"/>
            <a:ext cx="5853924" cy="450215"/>
          </a:xfrm>
          <a:prstGeom prst="rect">
            <a:avLst/>
          </a:prstGeom>
        </p:spPr>
        <p:txBody>
          <a:bodyPr lIns="0" tIns="0" rIns="0" bIns="0" rtlCol="0" anchor="t">
            <a:spAutoFit/>
          </a:bodyPr>
          <a:lstStyle/>
          <a:p>
            <a:pPr>
              <a:lnSpc>
                <a:spcPts val="3640"/>
              </a:lnSpc>
            </a:pPr>
            <a:r>
              <a:rPr lang="en-US" sz="2800" dirty="0">
                <a:solidFill>
                  <a:srgbClr val="678868"/>
                </a:solidFill>
                <a:latin typeface="IBM Plex Sans Bold"/>
              </a:rPr>
              <a:t>MATÉRIAUX INTELLIGENTS</a:t>
            </a:r>
          </a:p>
        </p:txBody>
      </p:sp>
      <p:grpSp>
        <p:nvGrpSpPr>
          <p:cNvPr id="16" name="Group 9">
            <a:extLst>
              <a:ext uri="{FF2B5EF4-FFF2-40B4-BE49-F238E27FC236}">
                <a16:creationId xmlns:a16="http://schemas.microsoft.com/office/drawing/2014/main" id="{B7E1D31C-7FE1-449F-BE23-580950B07CB2}"/>
              </a:ext>
            </a:extLst>
          </p:cNvPr>
          <p:cNvGrpSpPr/>
          <p:nvPr/>
        </p:nvGrpSpPr>
        <p:grpSpPr>
          <a:xfrm>
            <a:off x="3352800" y="1219583"/>
            <a:ext cx="7430270" cy="5352335"/>
            <a:chOff x="0" y="-320404"/>
            <a:chExt cx="1956944" cy="1133204"/>
          </a:xfrm>
        </p:grpSpPr>
        <p:sp>
          <p:nvSpPr>
            <p:cNvPr id="17" name="Freeform 10">
              <a:extLst>
                <a:ext uri="{FF2B5EF4-FFF2-40B4-BE49-F238E27FC236}">
                  <a16:creationId xmlns:a16="http://schemas.microsoft.com/office/drawing/2014/main" id="{E9452AD4-6141-42B6-862B-40738D0EBE7F}"/>
                </a:ext>
              </a:extLst>
            </p:cNvPr>
            <p:cNvSpPr/>
            <p:nvPr/>
          </p:nvSpPr>
          <p:spPr>
            <a:xfrm>
              <a:off x="383207" y="-320404"/>
              <a:ext cx="1573737" cy="298321"/>
            </a:xfrm>
            <a:custGeom>
              <a:avLst/>
              <a:gdLst/>
              <a:ahLst/>
              <a:cxnLst/>
              <a:rect l="l" t="t" r="r" b="b"/>
              <a:pathLst>
                <a:path w="1573737" h="298321">
                  <a:moveTo>
                    <a:pt x="0" y="0"/>
                  </a:moveTo>
                  <a:lnTo>
                    <a:pt x="1573737" y="0"/>
                  </a:lnTo>
                  <a:lnTo>
                    <a:pt x="1573737" y="298321"/>
                  </a:lnTo>
                  <a:lnTo>
                    <a:pt x="0" y="298321"/>
                  </a:lnTo>
                  <a:close/>
                </a:path>
              </a:pathLst>
            </a:custGeom>
            <a:solidFill>
              <a:srgbClr val="000000">
                <a:alpha val="0"/>
              </a:srgbClr>
            </a:solidFill>
            <a:ln w="38100">
              <a:solidFill>
                <a:srgbClr val="967D55"/>
              </a:solidFill>
            </a:ln>
          </p:spPr>
        </p:sp>
        <p:sp>
          <p:nvSpPr>
            <p:cNvPr id="18" name="TextBox 11">
              <a:extLst>
                <a:ext uri="{FF2B5EF4-FFF2-40B4-BE49-F238E27FC236}">
                  <a16:creationId xmlns:a16="http://schemas.microsoft.com/office/drawing/2014/main" id="{99E361B4-DAC9-4A3F-AA79-7F7DCADBA72D}"/>
                </a:ext>
              </a:extLst>
            </p:cNvPr>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20" name="ZoneTexte 5">
            <a:extLst>
              <a:ext uri="{FF2B5EF4-FFF2-40B4-BE49-F238E27FC236}">
                <a16:creationId xmlns:a16="http://schemas.microsoft.com/office/drawing/2014/main" id="{7C253661-F761-4832-84B7-D287ED98DC33}"/>
              </a:ext>
            </a:extLst>
          </p:cNvPr>
          <p:cNvSpPr txBox="1"/>
          <p:nvPr/>
        </p:nvSpPr>
        <p:spPr>
          <a:xfrm>
            <a:off x="2209800" y="3265239"/>
            <a:ext cx="10506456" cy="2670048"/>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2800" dirty="0" err="1"/>
              <a:t>Possèdent</a:t>
            </a:r>
            <a:r>
              <a:rPr lang="en-US" sz="2800" dirty="0"/>
              <a:t> </a:t>
            </a:r>
            <a:r>
              <a:rPr lang="en-US" sz="2800" dirty="0">
                <a:effectLst/>
              </a:rPr>
              <a:t>des </a:t>
            </a:r>
            <a:r>
              <a:rPr lang="en-US" sz="2800" dirty="0" err="1">
                <a:effectLst/>
              </a:rPr>
              <a:t>capacités</a:t>
            </a:r>
            <a:r>
              <a:rPr lang="en-US" sz="2800" dirty="0">
                <a:effectLst/>
              </a:rPr>
              <a:t> </a:t>
            </a:r>
            <a:r>
              <a:rPr lang="en-US" sz="2800" dirty="0" err="1">
                <a:effectLst/>
              </a:rPr>
              <a:t>intrinsèques</a:t>
            </a:r>
            <a:r>
              <a:rPr lang="en-US" sz="2800" dirty="0">
                <a:effectLst/>
              </a:rPr>
              <a:t> et </a:t>
            </a:r>
            <a:r>
              <a:rPr lang="en-US" sz="2800" dirty="0" err="1">
                <a:effectLst/>
              </a:rPr>
              <a:t>extrinsèques</a:t>
            </a:r>
            <a:endParaRPr lang="en-US" sz="2800" dirty="0">
              <a:effectLst/>
            </a:endParaRPr>
          </a:p>
          <a:p>
            <a:pPr indent="-228600">
              <a:lnSpc>
                <a:spcPct val="90000"/>
              </a:lnSpc>
              <a:spcAft>
                <a:spcPts val="600"/>
              </a:spcAft>
              <a:buFont typeface="Arial" panose="020B0604020202020204" pitchFamily="34" charset="0"/>
              <a:buChar char="•"/>
            </a:pPr>
            <a:endParaRPr lang="en-US" sz="2800" dirty="0">
              <a:effectLst/>
            </a:endParaRPr>
          </a:p>
          <a:p>
            <a:pPr>
              <a:lnSpc>
                <a:spcPct val="90000"/>
              </a:lnSpc>
              <a:spcAft>
                <a:spcPts val="600"/>
              </a:spcAft>
            </a:pPr>
            <a:r>
              <a:rPr lang="en-US" sz="2800" dirty="0" err="1"/>
              <a:t>Ces</a:t>
            </a:r>
            <a:r>
              <a:rPr lang="en-US" sz="2800" dirty="0"/>
              <a:t> </a:t>
            </a:r>
            <a:r>
              <a:rPr lang="en-US" sz="2800" dirty="0" err="1"/>
              <a:t>propriétés</a:t>
            </a:r>
            <a:r>
              <a:rPr lang="en-US" sz="2800" dirty="0"/>
              <a:t> </a:t>
            </a:r>
            <a:r>
              <a:rPr lang="en-US" sz="2800" dirty="0" err="1"/>
              <a:t>leur</a:t>
            </a:r>
            <a:r>
              <a:rPr lang="en-US" sz="2800" dirty="0">
                <a:effectLst/>
              </a:rPr>
              <a:t> </a:t>
            </a:r>
            <a:r>
              <a:rPr lang="en-US" sz="2800" dirty="0" err="1">
                <a:effectLst/>
              </a:rPr>
              <a:t>permettent</a:t>
            </a:r>
            <a:r>
              <a:rPr lang="en-US" sz="2800" dirty="0">
                <a:effectLst/>
              </a:rPr>
              <a:t> :</a:t>
            </a:r>
          </a:p>
          <a:p>
            <a:pPr marL="457200" indent="-457200">
              <a:lnSpc>
                <a:spcPct val="90000"/>
              </a:lnSpc>
              <a:spcAft>
                <a:spcPts val="600"/>
              </a:spcAft>
              <a:buFontTx/>
              <a:buChar char="-"/>
            </a:pPr>
            <a:r>
              <a:rPr lang="en-US" sz="2800" dirty="0">
                <a:effectLst/>
              </a:rPr>
              <a:t>De </a:t>
            </a:r>
            <a:r>
              <a:rPr lang="en-US" sz="2800" b="1" dirty="0" err="1">
                <a:effectLst/>
              </a:rPr>
              <a:t>répondre</a:t>
            </a:r>
            <a:r>
              <a:rPr lang="en-US" sz="2800" b="1" dirty="0">
                <a:effectLst/>
              </a:rPr>
              <a:t> aux stimuli et aux </a:t>
            </a:r>
            <a:r>
              <a:rPr lang="en-US" sz="2800" b="1" dirty="0" err="1">
                <a:effectLst/>
              </a:rPr>
              <a:t>changements</a:t>
            </a:r>
            <a:r>
              <a:rPr lang="en-US" sz="2800" b="1" dirty="0">
                <a:effectLst/>
              </a:rPr>
              <a:t> </a:t>
            </a:r>
            <a:r>
              <a:rPr lang="en-US" sz="2800" dirty="0">
                <a:effectLst/>
              </a:rPr>
              <a:t>qui se </a:t>
            </a:r>
            <a:r>
              <a:rPr lang="en-US" sz="2800" dirty="0" err="1">
                <a:effectLst/>
              </a:rPr>
              <a:t>produisent</a:t>
            </a:r>
            <a:r>
              <a:rPr lang="en-US" sz="2800" dirty="0">
                <a:effectLst/>
              </a:rPr>
              <a:t> dans </a:t>
            </a:r>
            <a:r>
              <a:rPr lang="en-US" sz="2800" dirty="0" err="1">
                <a:effectLst/>
              </a:rPr>
              <a:t>l’environnement</a:t>
            </a:r>
            <a:endParaRPr lang="en-US" sz="2800" dirty="0"/>
          </a:p>
          <a:p>
            <a:pPr marL="457200" indent="-457200">
              <a:lnSpc>
                <a:spcPct val="90000"/>
              </a:lnSpc>
              <a:spcAft>
                <a:spcPts val="600"/>
              </a:spcAft>
              <a:buFontTx/>
              <a:buChar char="-"/>
            </a:pPr>
            <a:r>
              <a:rPr lang="en-US" sz="2800" dirty="0" err="1"/>
              <a:t>D’</a:t>
            </a:r>
            <a:r>
              <a:rPr lang="en-US" sz="2800" b="1" dirty="0" err="1"/>
              <a:t>a</a:t>
            </a:r>
            <a:r>
              <a:rPr lang="en-US" sz="2800" b="1" dirty="0" err="1">
                <a:effectLst/>
              </a:rPr>
              <a:t>ctiver</a:t>
            </a:r>
            <a:r>
              <a:rPr lang="en-US" sz="2800" dirty="0">
                <a:effectLst/>
              </a:rPr>
              <a:t> </a:t>
            </a:r>
            <a:r>
              <a:rPr lang="en-US" sz="2800" dirty="0" err="1">
                <a:effectLst/>
              </a:rPr>
              <a:t>en</a:t>
            </a:r>
            <a:r>
              <a:rPr lang="en-US" sz="2800" dirty="0">
                <a:effectLst/>
              </a:rPr>
              <a:t> </a:t>
            </a:r>
            <a:r>
              <a:rPr lang="en-US" sz="2800" dirty="0" err="1">
                <a:effectLst/>
              </a:rPr>
              <a:t>conséquence</a:t>
            </a:r>
            <a:r>
              <a:rPr lang="en-US" sz="2800" dirty="0">
                <a:effectLst/>
              </a:rPr>
              <a:t> </a:t>
            </a:r>
            <a:r>
              <a:rPr lang="en-US" sz="2800" dirty="0" err="1">
                <a:effectLst/>
              </a:rPr>
              <a:t>leurs</a:t>
            </a:r>
            <a:r>
              <a:rPr lang="en-US" sz="2800" dirty="0">
                <a:effectLst/>
              </a:rPr>
              <a:t> </a:t>
            </a:r>
            <a:r>
              <a:rPr lang="en-US" sz="2800" dirty="0" err="1">
                <a:effectLst/>
              </a:rPr>
              <a:t>fonctions</a:t>
            </a:r>
            <a:r>
              <a:rPr lang="en-US" sz="2800" dirty="0">
                <a:effectLst/>
              </a:rPr>
              <a:t> </a:t>
            </a:r>
            <a:r>
              <a:rPr lang="en-US" sz="2800" dirty="0" err="1">
                <a:effectLst/>
              </a:rPr>
              <a:t>correspondantes</a:t>
            </a:r>
            <a:endParaRPr lang="en-US" sz="2800" dirty="0"/>
          </a:p>
        </p:txBody>
      </p:sp>
    </p:spTree>
    <p:extLst>
      <p:ext uri="{BB962C8B-B14F-4D97-AF65-F5344CB8AC3E}">
        <p14:creationId xmlns:p14="http://schemas.microsoft.com/office/powerpoint/2010/main" val="1605506480"/>
      </p:ext>
    </p:extLst>
  </p:cSld>
  <p:clrMapOvr>
    <a:masterClrMapping/>
  </p:clrMapOvr>
  <p:transition>
    <p:circl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Freeform 3"/>
          <p:cNvSpPr/>
          <p:nvPr/>
        </p:nvSpPr>
        <p:spPr>
          <a:xfrm>
            <a:off x="15553248" y="-87010"/>
            <a:ext cx="1706052" cy="2718808"/>
          </a:xfrm>
          <a:custGeom>
            <a:avLst/>
            <a:gdLst/>
            <a:ahLst/>
            <a:cxnLst/>
            <a:rect l="l" t="t" r="r" b="b"/>
            <a:pathLst>
              <a:path w="1706052" h="2718808">
                <a:moveTo>
                  <a:pt x="0" y="0"/>
                </a:moveTo>
                <a:lnTo>
                  <a:pt x="1706052" y="0"/>
                </a:lnTo>
                <a:lnTo>
                  <a:pt x="1706052" y="2718808"/>
                </a:lnTo>
                <a:lnTo>
                  <a:pt x="0" y="27188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9">
            <a:extLst>
              <a:ext uri="{FF2B5EF4-FFF2-40B4-BE49-F238E27FC236}">
                <a16:creationId xmlns:a16="http://schemas.microsoft.com/office/drawing/2014/main" id="{CD136A3D-E863-4BDC-B9E6-35BB3A456DA3}"/>
              </a:ext>
            </a:extLst>
          </p:cNvPr>
          <p:cNvSpPr/>
          <p:nvPr/>
        </p:nvSpPr>
        <p:spPr>
          <a:xfrm>
            <a:off x="2112050" y="1837910"/>
            <a:ext cx="847390" cy="2864289"/>
          </a:xfrm>
          <a:custGeom>
            <a:avLst/>
            <a:gdLst/>
            <a:ahLst/>
            <a:cxnLst/>
            <a:rect l="l" t="t" r="r" b="b"/>
            <a:pathLst>
              <a:path w="847390" h="2864289">
                <a:moveTo>
                  <a:pt x="0" y="0"/>
                </a:moveTo>
                <a:lnTo>
                  <a:pt x="847390" y="0"/>
                </a:lnTo>
                <a:lnTo>
                  <a:pt x="847390" y="2864289"/>
                </a:lnTo>
                <a:lnTo>
                  <a:pt x="0" y="28642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10">
            <a:extLst>
              <a:ext uri="{FF2B5EF4-FFF2-40B4-BE49-F238E27FC236}">
                <a16:creationId xmlns:a16="http://schemas.microsoft.com/office/drawing/2014/main" id="{8C6F6FE7-1F74-4D65-93ED-7D9D97F3A9FB}"/>
              </a:ext>
            </a:extLst>
          </p:cNvPr>
          <p:cNvSpPr/>
          <p:nvPr/>
        </p:nvSpPr>
        <p:spPr>
          <a:xfrm>
            <a:off x="4126251" y="2095620"/>
            <a:ext cx="3271489" cy="3169255"/>
          </a:xfrm>
          <a:custGeom>
            <a:avLst/>
            <a:gdLst/>
            <a:ahLst/>
            <a:cxnLst/>
            <a:rect l="l" t="t" r="r" b="b"/>
            <a:pathLst>
              <a:path w="3271489" h="3169255">
                <a:moveTo>
                  <a:pt x="0" y="0"/>
                </a:moveTo>
                <a:lnTo>
                  <a:pt x="3271489" y="0"/>
                </a:lnTo>
                <a:lnTo>
                  <a:pt x="3271489" y="3169255"/>
                </a:lnTo>
                <a:lnTo>
                  <a:pt x="0" y="31692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11">
            <a:extLst>
              <a:ext uri="{FF2B5EF4-FFF2-40B4-BE49-F238E27FC236}">
                <a16:creationId xmlns:a16="http://schemas.microsoft.com/office/drawing/2014/main" id="{7D9E3559-E0E9-4FFE-BAA4-62B10AD1DFC5}"/>
              </a:ext>
            </a:extLst>
          </p:cNvPr>
          <p:cNvSpPr/>
          <p:nvPr/>
        </p:nvSpPr>
        <p:spPr>
          <a:xfrm>
            <a:off x="8473786" y="2843525"/>
            <a:ext cx="2923526" cy="3016772"/>
          </a:xfrm>
          <a:custGeom>
            <a:avLst/>
            <a:gdLst/>
            <a:ahLst/>
            <a:cxnLst/>
            <a:rect l="l" t="t" r="r" b="b"/>
            <a:pathLst>
              <a:path w="2923526" h="3016772">
                <a:moveTo>
                  <a:pt x="0" y="0"/>
                </a:moveTo>
                <a:lnTo>
                  <a:pt x="2923527" y="0"/>
                </a:lnTo>
                <a:lnTo>
                  <a:pt x="2923527" y="3016772"/>
                </a:lnTo>
                <a:lnTo>
                  <a:pt x="0" y="30167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dirty="0"/>
          </a:p>
        </p:txBody>
      </p:sp>
      <p:sp>
        <p:nvSpPr>
          <p:cNvPr id="22" name="Freeform 12">
            <a:extLst>
              <a:ext uri="{FF2B5EF4-FFF2-40B4-BE49-F238E27FC236}">
                <a16:creationId xmlns:a16="http://schemas.microsoft.com/office/drawing/2014/main" id="{C900F2BF-FE0A-402A-BFC9-25EDB5B7A21B}"/>
              </a:ext>
            </a:extLst>
          </p:cNvPr>
          <p:cNvSpPr/>
          <p:nvPr/>
        </p:nvSpPr>
        <p:spPr>
          <a:xfrm>
            <a:off x="13319793" y="2819280"/>
            <a:ext cx="3356856" cy="2471867"/>
          </a:xfrm>
          <a:custGeom>
            <a:avLst/>
            <a:gdLst/>
            <a:ahLst/>
            <a:cxnLst/>
            <a:rect l="l" t="t" r="r" b="b"/>
            <a:pathLst>
              <a:path w="3356856" h="2471867">
                <a:moveTo>
                  <a:pt x="0" y="0"/>
                </a:moveTo>
                <a:lnTo>
                  <a:pt x="3356856" y="0"/>
                </a:lnTo>
                <a:lnTo>
                  <a:pt x="3356856" y="2471867"/>
                </a:lnTo>
                <a:lnTo>
                  <a:pt x="0" y="24718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3" name="TextBox 14">
            <a:extLst>
              <a:ext uri="{FF2B5EF4-FFF2-40B4-BE49-F238E27FC236}">
                <a16:creationId xmlns:a16="http://schemas.microsoft.com/office/drawing/2014/main" id="{A44141E7-6004-46F0-B78E-A67A2B4256B3}"/>
              </a:ext>
            </a:extLst>
          </p:cNvPr>
          <p:cNvSpPr txBox="1"/>
          <p:nvPr/>
        </p:nvSpPr>
        <p:spPr>
          <a:xfrm>
            <a:off x="1415926" y="4702199"/>
            <a:ext cx="2535337" cy="547096"/>
          </a:xfrm>
          <a:prstGeom prst="rect">
            <a:avLst/>
          </a:prstGeom>
        </p:spPr>
        <p:txBody>
          <a:bodyPr lIns="0" tIns="0" rIns="0" bIns="0" rtlCol="0" anchor="t">
            <a:spAutoFit/>
          </a:bodyPr>
          <a:lstStyle/>
          <a:p>
            <a:pPr algn="ctr">
              <a:lnSpc>
                <a:spcPts val="4495"/>
              </a:lnSpc>
              <a:spcBef>
                <a:spcPct val="0"/>
              </a:spcBef>
            </a:pPr>
            <a:r>
              <a:rPr lang="en-US" sz="3210" dirty="0" err="1">
                <a:solidFill>
                  <a:srgbClr val="39545C"/>
                </a:solidFill>
                <a:latin typeface="Public Sans Bold"/>
              </a:rPr>
              <a:t>Température</a:t>
            </a:r>
            <a:endParaRPr lang="en-US" sz="3210" dirty="0">
              <a:solidFill>
                <a:srgbClr val="39545C"/>
              </a:solidFill>
              <a:latin typeface="Public Sans Bold"/>
            </a:endParaRPr>
          </a:p>
        </p:txBody>
      </p:sp>
      <p:sp>
        <p:nvSpPr>
          <p:cNvPr id="24" name="TextBox 15">
            <a:extLst>
              <a:ext uri="{FF2B5EF4-FFF2-40B4-BE49-F238E27FC236}">
                <a16:creationId xmlns:a16="http://schemas.microsoft.com/office/drawing/2014/main" id="{323D5D81-F685-44E5-973D-50EF0A691CA6}"/>
              </a:ext>
            </a:extLst>
          </p:cNvPr>
          <p:cNvSpPr txBox="1"/>
          <p:nvPr/>
        </p:nvSpPr>
        <p:spPr>
          <a:xfrm>
            <a:off x="4972685" y="5332879"/>
            <a:ext cx="1578620" cy="547370"/>
          </a:xfrm>
          <a:prstGeom prst="rect">
            <a:avLst/>
          </a:prstGeom>
        </p:spPr>
        <p:txBody>
          <a:bodyPr lIns="0" tIns="0" rIns="0" bIns="0" rtlCol="0" anchor="t">
            <a:spAutoFit/>
          </a:bodyPr>
          <a:lstStyle/>
          <a:p>
            <a:pPr algn="ctr">
              <a:lnSpc>
                <a:spcPts val="4480"/>
              </a:lnSpc>
              <a:spcBef>
                <a:spcPct val="0"/>
              </a:spcBef>
            </a:pPr>
            <a:r>
              <a:rPr lang="en-US" sz="3200" dirty="0">
                <a:solidFill>
                  <a:srgbClr val="224A50"/>
                </a:solidFill>
                <a:latin typeface="Public Sans Bold"/>
              </a:rPr>
              <a:t>Lumière</a:t>
            </a:r>
          </a:p>
        </p:txBody>
      </p:sp>
      <p:sp>
        <p:nvSpPr>
          <p:cNvPr id="25" name="TextBox 16">
            <a:extLst>
              <a:ext uri="{FF2B5EF4-FFF2-40B4-BE49-F238E27FC236}">
                <a16:creationId xmlns:a16="http://schemas.microsoft.com/office/drawing/2014/main" id="{DAD74248-7D0B-4D36-965C-DF157A9A2EE1}"/>
              </a:ext>
            </a:extLst>
          </p:cNvPr>
          <p:cNvSpPr txBox="1"/>
          <p:nvPr/>
        </p:nvSpPr>
        <p:spPr>
          <a:xfrm>
            <a:off x="13863871" y="5312927"/>
            <a:ext cx="3879577" cy="547370"/>
          </a:xfrm>
          <a:prstGeom prst="rect">
            <a:avLst/>
          </a:prstGeom>
        </p:spPr>
        <p:txBody>
          <a:bodyPr lIns="0" tIns="0" rIns="0" bIns="0" rtlCol="0" anchor="t">
            <a:spAutoFit/>
          </a:bodyPr>
          <a:lstStyle/>
          <a:p>
            <a:pPr algn="ctr">
              <a:lnSpc>
                <a:spcPts val="4480"/>
              </a:lnSpc>
              <a:spcBef>
                <a:spcPct val="0"/>
              </a:spcBef>
            </a:pPr>
            <a:r>
              <a:rPr lang="en-US" sz="3200" dirty="0">
                <a:solidFill>
                  <a:srgbClr val="224A50"/>
                </a:solidFill>
                <a:latin typeface="Public Sans Bold"/>
              </a:rPr>
              <a:t>Champ </a:t>
            </a:r>
            <a:r>
              <a:rPr lang="en-US" sz="3200" dirty="0" err="1">
                <a:solidFill>
                  <a:srgbClr val="224A50"/>
                </a:solidFill>
                <a:latin typeface="Public Sans Bold"/>
              </a:rPr>
              <a:t>magnétique</a:t>
            </a:r>
            <a:r>
              <a:rPr lang="en-US" sz="3200" dirty="0">
                <a:solidFill>
                  <a:srgbClr val="000000"/>
                </a:solidFill>
                <a:latin typeface="Public Sans"/>
              </a:rPr>
              <a:t> </a:t>
            </a:r>
          </a:p>
        </p:txBody>
      </p:sp>
      <p:sp>
        <p:nvSpPr>
          <p:cNvPr id="26" name="TextBox 17">
            <a:extLst>
              <a:ext uri="{FF2B5EF4-FFF2-40B4-BE49-F238E27FC236}">
                <a16:creationId xmlns:a16="http://schemas.microsoft.com/office/drawing/2014/main" id="{8D87E311-9057-4E47-AE4C-9B4844609AFF}"/>
              </a:ext>
            </a:extLst>
          </p:cNvPr>
          <p:cNvSpPr txBox="1"/>
          <p:nvPr/>
        </p:nvSpPr>
        <p:spPr>
          <a:xfrm>
            <a:off x="9168821" y="5879879"/>
            <a:ext cx="1673126" cy="547370"/>
          </a:xfrm>
          <a:prstGeom prst="rect">
            <a:avLst/>
          </a:prstGeom>
        </p:spPr>
        <p:txBody>
          <a:bodyPr lIns="0" tIns="0" rIns="0" bIns="0" rtlCol="0" anchor="t">
            <a:spAutoFit/>
          </a:bodyPr>
          <a:lstStyle/>
          <a:p>
            <a:pPr algn="ctr">
              <a:lnSpc>
                <a:spcPts val="4480"/>
              </a:lnSpc>
              <a:spcBef>
                <a:spcPct val="0"/>
              </a:spcBef>
            </a:pPr>
            <a:r>
              <a:rPr lang="en-US" sz="3200" dirty="0">
                <a:solidFill>
                  <a:srgbClr val="224A50"/>
                </a:solidFill>
                <a:latin typeface="Public Sans Bold"/>
              </a:rPr>
              <a:t>Pression</a:t>
            </a:r>
          </a:p>
        </p:txBody>
      </p:sp>
      <p:sp>
        <p:nvSpPr>
          <p:cNvPr id="27" name="TextBox 5">
            <a:extLst>
              <a:ext uri="{FF2B5EF4-FFF2-40B4-BE49-F238E27FC236}">
                <a16:creationId xmlns:a16="http://schemas.microsoft.com/office/drawing/2014/main" id="{444FEB45-457E-4F70-B4CD-E3F2573A595C}"/>
              </a:ext>
            </a:extLst>
          </p:cNvPr>
          <p:cNvSpPr txBox="1"/>
          <p:nvPr/>
        </p:nvSpPr>
        <p:spPr>
          <a:xfrm>
            <a:off x="3203983" y="305128"/>
            <a:ext cx="12599677" cy="923330"/>
          </a:xfrm>
          <a:prstGeom prst="rect">
            <a:avLst/>
          </a:prstGeom>
        </p:spPr>
        <p:txBody>
          <a:bodyPr wrap="square" lIns="0" tIns="0" rIns="0" bIns="0" rtlCol="0" anchor="t">
            <a:spAutoFit/>
          </a:bodyPr>
          <a:lstStyle/>
          <a:p>
            <a:pPr marL="0" lvl="0" indent="0" algn="ctr">
              <a:lnSpc>
                <a:spcPts val="7198"/>
              </a:lnSpc>
              <a:spcBef>
                <a:spcPct val="0"/>
              </a:spcBef>
            </a:pPr>
            <a:r>
              <a:rPr lang="en-US" sz="6314" dirty="0">
                <a:solidFill>
                  <a:srgbClr val="224A50"/>
                </a:solidFill>
                <a:latin typeface="CMU Serif"/>
              </a:rPr>
              <a:t>Notion de </a:t>
            </a:r>
            <a:r>
              <a:rPr lang="en-US" sz="6314" dirty="0" err="1">
                <a:solidFill>
                  <a:srgbClr val="224A50"/>
                </a:solidFill>
                <a:latin typeface="CMU Serif"/>
              </a:rPr>
              <a:t>réponse</a:t>
            </a:r>
            <a:r>
              <a:rPr lang="en-US" sz="6314" dirty="0">
                <a:solidFill>
                  <a:srgbClr val="224A50"/>
                </a:solidFill>
                <a:latin typeface="CMU Serif"/>
              </a:rPr>
              <a:t> adaptative</a:t>
            </a:r>
          </a:p>
        </p:txBody>
      </p:sp>
      <p:sp>
        <p:nvSpPr>
          <p:cNvPr id="28" name="TextBox 13">
            <a:extLst>
              <a:ext uri="{FF2B5EF4-FFF2-40B4-BE49-F238E27FC236}">
                <a16:creationId xmlns:a16="http://schemas.microsoft.com/office/drawing/2014/main" id="{292165FB-4BA8-486D-A6EB-3D2E5C487153}"/>
              </a:ext>
            </a:extLst>
          </p:cNvPr>
          <p:cNvSpPr txBox="1"/>
          <p:nvPr/>
        </p:nvSpPr>
        <p:spPr>
          <a:xfrm>
            <a:off x="5248505" y="1464728"/>
            <a:ext cx="8002605" cy="507366"/>
          </a:xfrm>
          <a:prstGeom prst="rect">
            <a:avLst/>
          </a:prstGeom>
        </p:spPr>
        <p:txBody>
          <a:bodyPr lIns="0" tIns="0" rIns="0" bIns="0" rtlCol="0" anchor="t">
            <a:spAutoFit/>
          </a:bodyPr>
          <a:lstStyle/>
          <a:p>
            <a:pPr marL="0" lvl="0" indent="0" algn="ctr">
              <a:lnSpc>
                <a:spcPts val="4059"/>
              </a:lnSpc>
              <a:spcBef>
                <a:spcPct val="0"/>
              </a:spcBef>
            </a:pPr>
            <a:r>
              <a:rPr lang="en-US" sz="2899" dirty="0" err="1">
                <a:solidFill>
                  <a:srgbClr val="224A50"/>
                </a:solidFill>
                <a:latin typeface="Public Sans"/>
              </a:rPr>
              <a:t>générée</a:t>
            </a:r>
            <a:r>
              <a:rPr lang="en-US" sz="2899" dirty="0">
                <a:solidFill>
                  <a:srgbClr val="224A50"/>
                </a:solidFill>
                <a:latin typeface="Public Sans"/>
              </a:rPr>
              <a:t> par un stimuli </a:t>
            </a:r>
            <a:r>
              <a:rPr lang="en-US" sz="2899" dirty="0" err="1">
                <a:solidFill>
                  <a:srgbClr val="224A50"/>
                </a:solidFill>
                <a:latin typeface="Public Sans"/>
              </a:rPr>
              <a:t>extérieur</a:t>
            </a:r>
            <a:r>
              <a:rPr lang="en-US" sz="2899" dirty="0">
                <a:solidFill>
                  <a:srgbClr val="224A50"/>
                </a:solidFill>
                <a:latin typeface="Public Sans"/>
              </a:rPr>
              <a:t> </a:t>
            </a:r>
            <a:r>
              <a:rPr lang="en-US" sz="2899" dirty="0" err="1">
                <a:solidFill>
                  <a:srgbClr val="224A50"/>
                </a:solidFill>
                <a:latin typeface="Public Sans"/>
              </a:rPr>
              <a:t>tel</a:t>
            </a:r>
            <a:r>
              <a:rPr lang="en-US" sz="2899" dirty="0">
                <a:solidFill>
                  <a:srgbClr val="224A50"/>
                </a:solidFill>
                <a:latin typeface="Public Sans"/>
              </a:rPr>
              <a:t> que  : </a:t>
            </a:r>
          </a:p>
        </p:txBody>
      </p:sp>
      <p:sp>
        <p:nvSpPr>
          <p:cNvPr id="29" name="Freeform 10">
            <a:extLst>
              <a:ext uri="{FF2B5EF4-FFF2-40B4-BE49-F238E27FC236}">
                <a16:creationId xmlns:a16="http://schemas.microsoft.com/office/drawing/2014/main" id="{D0709B5C-EF23-4BEE-BF24-575CB01BEC7C}"/>
              </a:ext>
            </a:extLst>
          </p:cNvPr>
          <p:cNvSpPr/>
          <p:nvPr/>
        </p:nvSpPr>
        <p:spPr>
          <a:xfrm>
            <a:off x="3951263" y="244538"/>
            <a:ext cx="10855180" cy="1115877"/>
          </a:xfrm>
          <a:custGeom>
            <a:avLst/>
            <a:gdLst/>
            <a:ahLst/>
            <a:cxnLst/>
            <a:rect l="l" t="t" r="r" b="b"/>
            <a:pathLst>
              <a:path w="1573737" h="298321">
                <a:moveTo>
                  <a:pt x="0" y="0"/>
                </a:moveTo>
                <a:lnTo>
                  <a:pt x="1573737" y="0"/>
                </a:lnTo>
                <a:lnTo>
                  <a:pt x="1573737" y="298321"/>
                </a:lnTo>
                <a:lnTo>
                  <a:pt x="0" y="298321"/>
                </a:lnTo>
                <a:close/>
              </a:path>
            </a:pathLst>
          </a:custGeom>
          <a:solidFill>
            <a:srgbClr val="000000">
              <a:alpha val="0"/>
            </a:srgbClr>
          </a:solidFill>
          <a:ln w="38100">
            <a:solidFill>
              <a:srgbClr val="967D55"/>
            </a:solidFill>
          </a:ln>
        </p:spPr>
        <p:txBody>
          <a:bodyPr/>
          <a:lstStyle/>
          <a:p>
            <a:endParaRPr lang="fr-FR" dirty="0"/>
          </a:p>
        </p:txBody>
      </p:sp>
      <p:pic>
        <p:nvPicPr>
          <p:cNvPr id="15" name="Picture 2" descr="Définition | Fibre optique | Futura Tech">
            <a:extLst>
              <a:ext uri="{FF2B5EF4-FFF2-40B4-BE49-F238E27FC236}">
                <a16:creationId xmlns:a16="http://schemas.microsoft.com/office/drawing/2014/main" id="{49CCABF2-3A8C-414D-B8A0-7D632D9C142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34175" y="6562242"/>
            <a:ext cx="3455643" cy="21588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portant Characteristics in a Spring Manufacturers | Airedale Springs">
            <a:extLst>
              <a:ext uri="{FF2B5EF4-FFF2-40B4-BE49-F238E27FC236}">
                <a16:creationId xmlns:a16="http://schemas.microsoft.com/office/drawing/2014/main" id="{4C4B2BB8-4AC6-4720-AE73-9E7065F09918}"/>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4503" t="9739" r="4064" b="14123"/>
          <a:stretch/>
        </p:blipFill>
        <p:spPr bwMode="auto">
          <a:xfrm>
            <a:off x="358388" y="5879879"/>
            <a:ext cx="3587211" cy="214226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Tekceleo - Expert majeur en mécatronique et piézoélectricité">
            <a:extLst>
              <a:ext uri="{FF2B5EF4-FFF2-40B4-BE49-F238E27FC236}">
                <a16:creationId xmlns:a16="http://schemas.microsoft.com/office/drawing/2014/main" id="{53D30307-B4AB-4D5F-8CB8-4E70872630B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88248" y="6531562"/>
            <a:ext cx="3455643" cy="205438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MAGNÉTOSTRICTION - Encyclopædia Universalis">
            <a:extLst>
              <a:ext uri="{FF2B5EF4-FFF2-40B4-BE49-F238E27FC236}">
                <a16:creationId xmlns:a16="http://schemas.microsoft.com/office/drawing/2014/main" id="{5C6FD2A4-DF29-4CC5-80C1-B7BDF4EA54B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828411" y="6540303"/>
            <a:ext cx="2783857" cy="2142265"/>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CD65B613-D656-42F9-985E-B8AE5EAC1850}"/>
              </a:ext>
            </a:extLst>
          </p:cNvPr>
          <p:cNvSpPr txBox="1"/>
          <p:nvPr/>
        </p:nvSpPr>
        <p:spPr>
          <a:xfrm>
            <a:off x="4744923" y="8859234"/>
            <a:ext cx="2314937" cy="369332"/>
          </a:xfrm>
          <a:prstGeom prst="rect">
            <a:avLst/>
          </a:prstGeom>
          <a:noFill/>
        </p:spPr>
        <p:txBody>
          <a:bodyPr wrap="square" rtlCol="0">
            <a:spAutoFit/>
          </a:bodyPr>
          <a:lstStyle/>
          <a:p>
            <a:r>
              <a:rPr lang="fr-FR" dirty="0"/>
              <a:t>Fibres optiques</a:t>
            </a:r>
          </a:p>
        </p:txBody>
      </p:sp>
      <p:sp>
        <p:nvSpPr>
          <p:cNvPr id="32" name="ZoneTexte 31">
            <a:extLst>
              <a:ext uri="{FF2B5EF4-FFF2-40B4-BE49-F238E27FC236}">
                <a16:creationId xmlns:a16="http://schemas.microsoft.com/office/drawing/2014/main" id="{3EA97AA5-02B5-46E1-A8F5-E80365494960}"/>
              </a:ext>
            </a:extLst>
          </p:cNvPr>
          <p:cNvSpPr txBox="1"/>
          <p:nvPr/>
        </p:nvSpPr>
        <p:spPr>
          <a:xfrm>
            <a:off x="1274799" y="8125298"/>
            <a:ext cx="2314937" cy="369332"/>
          </a:xfrm>
          <a:prstGeom prst="rect">
            <a:avLst/>
          </a:prstGeom>
          <a:noFill/>
        </p:spPr>
        <p:txBody>
          <a:bodyPr wrap="square" rtlCol="0">
            <a:spAutoFit/>
          </a:bodyPr>
          <a:lstStyle/>
          <a:p>
            <a:r>
              <a:rPr lang="fr-FR" dirty="0"/>
              <a:t>Mémoire de forme</a:t>
            </a:r>
          </a:p>
        </p:txBody>
      </p:sp>
      <p:sp>
        <p:nvSpPr>
          <p:cNvPr id="33" name="ZoneTexte 32">
            <a:extLst>
              <a:ext uri="{FF2B5EF4-FFF2-40B4-BE49-F238E27FC236}">
                <a16:creationId xmlns:a16="http://schemas.microsoft.com/office/drawing/2014/main" id="{59C9CCD7-693F-4506-92B9-6C5EEDD11E4E}"/>
              </a:ext>
            </a:extLst>
          </p:cNvPr>
          <p:cNvSpPr txBox="1"/>
          <p:nvPr/>
        </p:nvSpPr>
        <p:spPr>
          <a:xfrm>
            <a:off x="14304258" y="8859234"/>
            <a:ext cx="2314937" cy="369332"/>
          </a:xfrm>
          <a:prstGeom prst="rect">
            <a:avLst/>
          </a:prstGeom>
          <a:noFill/>
        </p:spPr>
        <p:txBody>
          <a:bodyPr wrap="square" rtlCol="0">
            <a:spAutoFit/>
          </a:bodyPr>
          <a:lstStyle/>
          <a:p>
            <a:r>
              <a:rPr lang="fr-FR" dirty="0"/>
              <a:t>Magnétostrictif</a:t>
            </a:r>
          </a:p>
        </p:txBody>
      </p:sp>
      <p:sp>
        <p:nvSpPr>
          <p:cNvPr id="45" name="ZoneTexte 44">
            <a:extLst>
              <a:ext uri="{FF2B5EF4-FFF2-40B4-BE49-F238E27FC236}">
                <a16:creationId xmlns:a16="http://schemas.microsoft.com/office/drawing/2014/main" id="{10E07D5E-6057-46EA-B1C8-FA3CDAD1B3B8}"/>
              </a:ext>
            </a:extLst>
          </p:cNvPr>
          <p:cNvSpPr txBox="1"/>
          <p:nvPr/>
        </p:nvSpPr>
        <p:spPr>
          <a:xfrm>
            <a:off x="9713628" y="8760592"/>
            <a:ext cx="2256638" cy="369332"/>
          </a:xfrm>
          <a:prstGeom prst="rect">
            <a:avLst/>
          </a:prstGeom>
          <a:noFill/>
        </p:spPr>
        <p:txBody>
          <a:bodyPr wrap="square" rtlCol="0">
            <a:spAutoFit/>
          </a:bodyPr>
          <a:lstStyle/>
          <a:p>
            <a:r>
              <a:rPr lang="fr-FR" dirty="0"/>
              <a:t>Piézoélectrique</a:t>
            </a:r>
          </a:p>
        </p:txBody>
      </p:sp>
    </p:spTree>
    <p:extLst>
      <p:ext uri="{BB962C8B-B14F-4D97-AF65-F5344CB8AC3E}">
        <p14:creationId xmlns:p14="http://schemas.microsoft.com/office/powerpoint/2010/main" val="3959000878"/>
      </p:ext>
    </p:extLst>
  </p:cSld>
  <p:clrMapOvr>
    <a:masterClrMapping/>
  </p:clrMapOvr>
  <p:transition>
    <p:circl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Freeform 2"/>
          <p:cNvSpPr/>
          <p:nvPr/>
        </p:nvSpPr>
        <p:spPr>
          <a:xfrm>
            <a:off x="995244" y="3755269"/>
            <a:ext cx="4058791" cy="6244293"/>
          </a:xfrm>
          <a:custGeom>
            <a:avLst/>
            <a:gdLst/>
            <a:ahLst/>
            <a:cxnLst/>
            <a:rect l="l" t="t" r="r" b="b"/>
            <a:pathLst>
              <a:path w="4058791" h="6244293">
                <a:moveTo>
                  <a:pt x="0" y="0"/>
                </a:moveTo>
                <a:lnTo>
                  <a:pt x="4058791" y="0"/>
                </a:lnTo>
                <a:lnTo>
                  <a:pt x="4058791" y="6244293"/>
                </a:lnTo>
                <a:lnTo>
                  <a:pt x="0" y="6244293"/>
                </a:lnTo>
                <a:lnTo>
                  <a:pt x="0" y="0"/>
                </a:lnTo>
                <a:close/>
              </a:path>
            </a:pathLst>
          </a:custGeom>
          <a:blipFill>
            <a:blip r:embed="rId2"/>
            <a:stretch>
              <a:fillRect/>
            </a:stretch>
          </a:blipFill>
        </p:spPr>
      </p:sp>
      <p:sp>
        <p:nvSpPr>
          <p:cNvPr id="3" name="Freeform 3"/>
          <p:cNvSpPr/>
          <p:nvPr/>
        </p:nvSpPr>
        <p:spPr>
          <a:xfrm>
            <a:off x="1649376" y="8505331"/>
            <a:ext cx="2625309" cy="1164109"/>
          </a:xfrm>
          <a:custGeom>
            <a:avLst/>
            <a:gdLst/>
            <a:ahLst/>
            <a:cxnLst/>
            <a:rect l="l" t="t" r="r" b="b"/>
            <a:pathLst>
              <a:path w="2625309" h="1164109">
                <a:moveTo>
                  <a:pt x="0" y="0"/>
                </a:moveTo>
                <a:lnTo>
                  <a:pt x="2625308" y="0"/>
                </a:lnTo>
                <a:lnTo>
                  <a:pt x="2625308" y="1164109"/>
                </a:lnTo>
                <a:lnTo>
                  <a:pt x="0" y="1164109"/>
                </a:lnTo>
                <a:lnTo>
                  <a:pt x="0" y="0"/>
                </a:lnTo>
                <a:close/>
              </a:path>
            </a:pathLst>
          </a:custGeom>
          <a:blipFill>
            <a:blip r:embed="rId3"/>
            <a:stretch>
              <a:fillRect/>
            </a:stretch>
          </a:blipFill>
        </p:spPr>
      </p:sp>
      <p:sp>
        <p:nvSpPr>
          <p:cNvPr id="4" name="Freeform 4"/>
          <p:cNvSpPr/>
          <p:nvPr/>
        </p:nvSpPr>
        <p:spPr>
          <a:xfrm>
            <a:off x="4343947" y="6877416"/>
            <a:ext cx="557823" cy="1750032"/>
          </a:xfrm>
          <a:custGeom>
            <a:avLst/>
            <a:gdLst/>
            <a:ahLst/>
            <a:cxnLst/>
            <a:rect l="l" t="t" r="r" b="b"/>
            <a:pathLst>
              <a:path w="557823" h="1750032">
                <a:moveTo>
                  <a:pt x="0" y="0"/>
                </a:moveTo>
                <a:lnTo>
                  <a:pt x="557822" y="0"/>
                </a:lnTo>
                <a:lnTo>
                  <a:pt x="557822" y="1750032"/>
                </a:lnTo>
                <a:lnTo>
                  <a:pt x="0" y="17500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091553" y="6877416"/>
            <a:ext cx="557823" cy="1750032"/>
          </a:xfrm>
          <a:custGeom>
            <a:avLst/>
            <a:gdLst/>
            <a:ahLst/>
            <a:cxnLst/>
            <a:rect l="l" t="t" r="r" b="b"/>
            <a:pathLst>
              <a:path w="557823" h="1750032">
                <a:moveTo>
                  <a:pt x="557823" y="0"/>
                </a:moveTo>
                <a:lnTo>
                  <a:pt x="0" y="0"/>
                </a:lnTo>
                <a:lnTo>
                  <a:pt x="0" y="1750032"/>
                </a:lnTo>
                <a:lnTo>
                  <a:pt x="557823" y="1750032"/>
                </a:lnTo>
                <a:lnTo>
                  <a:pt x="5578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6937238" y="3538792"/>
            <a:ext cx="9920569" cy="6460771"/>
          </a:xfrm>
          <a:custGeom>
            <a:avLst/>
            <a:gdLst/>
            <a:ahLst/>
            <a:cxnLst/>
            <a:rect l="l" t="t" r="r" b="b"/>
            <a:pathLst>
              <a:path w="9920569" h="6460771">
                <a:moveTo>
                  <a:pt x="0" y="0"/>
                </a:moveTo>
                <a:lnTo>
                  <a:pt x="9920569" y="0"/>
                </a:lnTo>
                <a:lnTo>
                  <a:pt x="9920569" y="6460770"/>
                </a:lnTo>
                <a:lnTo>
                  <a:pt x="0" y="6460770"/>
                </a:lnTo>
                <a:lnTo>
                  <a:pt x="0" y="0"/>
                </a:lnTo>
                <a:close/>
              </a:path>
            </a:pathLst>
          </a:custGeom>
          <a:blipFill>
            <a:blip r:embed="rId6"/>
            <a:stretch>
              <a:fillRect/>
            </a:stretch>
          </a:blipFill>
        </p:spPr>
      </p:sp>
      <p:sp>
        <p:nvSpPr>
          <p:cNvPr id="7" name="TextBox 7"/>
          <p:cNvSpPr txBox="1"/>
          <p:nvPr/>
        </p:nvSpPr>
        <p:spPr>
          <a:xfrm>
            <a:off x="7300135" y="5937602"/>
            <a:ext cx="9194775" cy="3610610"/>
          </a:xfrm>
          <a:prstGeom prst="rect">
            <a:avLst/>
          </a:prstGeom>
        </p:spPr>
        <p:txBody>
          <a:bodyPr lIns="0" tIns="0" rIns="0" bIns="0" rtlCol="0" anchor="t">
            <a:spAutoFit/>
          </a:bodyPr>
          <a:lstStyle/>
          <a:p>
            <a:pPr algn="just">
              <a:lnSpc>
                <a:spcPts val="2859"/>
              </a:lnSpc>
              <a:spcBef>
                <a:spcPct val="0"/>
              </a:spcBef>
            </a:pPr>
            <a:r>
              <a:rPr lang="en-US" sz="2199">
                <a:solidFill>
                  <a:srgbClr val="000000"/>
                </a:solidFill>
                <a:latin typeface="Open Sauce"/>
              </a:rPr>
              <a:t>            Le spin n'est pas quelque chose que nous pouvons </a:t>
            </a:r>
          </a:p>
          <a:p>
            <a:pPr algn="just">
              <a:lnSpc>
                <a:spcPts val="2859"/>
              </a:lnSpc>
              <a:spcBef>
                <a:spcPct val="0"/>
              </a:spcBef>
            </a:pPr>
            <a:r>
              <a:rPr lang="en-US" sz="2199">
                <a:solidFill>
                  <a:srgbClr val="000000"/>
                </a:solidFill>
                <a:latin typeface="Open Sauce"/>
              </a:rPr>
              <a:t>                vraiment visualiser, car il s'agit d'une </a:t>
            </a:r>
            <a:r>
              <a:rPr lang="en-US" sz="2199">
                <a:solidFill>
                  <a:srgbClr val="000000"/>
                </a:solidFill>
                <a:latin typeface="Open Sauce Bold"/>
              </a:rPr>
              <a:t>propriété </a:t>
            </a:r>
          </a:p>
          <a:p>
            <a:pPr algn="just">
              <a:lnSpc>
                <a:spcPts val="2859"/>
              </a:lnSpc>
              <a:spcBef>
                <a:spcPct val="0"/>
              </a:spcBef>
            </a:pPr>
            <a:r>
              <a:rPr lang="en-US" sz="2199">
                <a:solidFill>
                  <a:srgbClr val="000000"/>
                </a:solidFill>
                <a:latin typeface="Open Sauce Bold"/>
              </a:rPr>
              <a:t>quantique</a:t>
            </a:r>
            <a:r>
              <a:rPr lang="en-US" sz="2199">
                <a:solidFill>
                  <a:srgbClr val="000000"/>
                </a:solidFill>
                <a:latin typeface="Open Sauce"/>
              </a:rPr>
              <a:t>. Cependant, nous pouvons le considérer comme une sorte de </a:t>
            </a:r>
            <a:r>
              <a:rPr lang="en-US" sz="2199">
                <a:solidFill>
                  <a:srgbClr val="000000"/>
                </a:solidFill>
                <a:latin typeface="Open Sauce Bold"/>
              </a:rPr>
              <a:t>moment angulaire intrinsèque</a:t>
            </a:r>
            <a:r>
              <a:rPr lang="en-US" sz="2199">
                <a:solidFill>
                  <a:srgbClr val="000000"/>
                </a:solidFill>
                <a:latin typeface="Open Sauce"/>
              </a:rPr>
              <a:t> de l'électron. Ce qui est intéressant, c'est que le spin électronique a des implications importantes en physique, notamment dans le </a:t>
            </a:r>
            <a:r>
              <a:rPr lang="en-US" sz="2199">
                <a:solidFill>
                  <a:srgbClr val="000000"/>
                </a:solidFill>
                <a:latin typeface="Open Sauce Bold"/>
              </a:rPr>
              <a:t>magnétisme</a:t>
            </a:r>
            <a:r>
              <a:rPr lang="en-US" sz="2199">
                <a:solidFill>
                  <a:srgbClr val="000000"/>
                </a:solidFill>
                <a:latin typeface="Open Sauce"/>
              </a:rPr>
              <a:t>. L'alignement et l'interaction des spins électroniques dans les matériaux sont responsables de nombreuses propriétés magnétiques, telles que </a:t>
            </a:r>
            <a:r>
              <a:rPr lang="en-US" sz="2199">
                <a:solidFill>
                  <a:srgbClr val="000000"/>
                </a:solidFill>
                <a:latin typeface="Open Sauce Bold"/>
              </a:rPr>
              <a:t>l'aimantation</a:t>
            </a:r>
            <a:r>
              <a:rPr lang="en-US" sz="2199">
                <a:solidFill>
                  <a:srgbClr val="000000"/>
                </a:solidFill>
                <a:latin typeface="Open Sauce"/>
              </a:rPr>
              <a:t> et </a:t>
            </a:r>
            <a:r>
              <a:rPr lang="en-US" sz="2199">
                <a:solidFill>
                  <a:srgbClr val="000000"/>
                </a:solidFill>
                <a:latin typeface="Open Sauce Bold"/>
              </a:rPr>
              <a:t>l'interaction</a:t>
            </a:r>
            <a:r>
              <a:rPr lang="en-US" sz="2199">
                <a:solidFill>
                  <a:srgbClr val="000000"/>
                </a:solidFill>
                <a:latin typeface="Open Sauce"/>
              </a:rPr>
              <a:t> avec les champs magnétiques externes.</a:t>
            </a:r>
          </a:p>
        </p:txBody>
      </p:sp>
      <p:sp>
        <p:nvSpPr>
          <p:cNvPr id="8" name="TextBox 8"/>
          <p:cNvSpPr txBox="1"/>
          <p:nvPr/>
        </p:nvSpPr>
        <p:spPr>
          <a:xfrm>
            <a:off x="1091553" y="2102364"/>
            <a:ext cx="16167747" cy="1271905"/>
          </a:xfrm>
          <a:prstGeom prst="rect">
            <a:avLst/>
          </a:prstGeom>
        </p:spPr>
        <p:txBody>
          <a:bodyPr lIns="0" tIns="0" rIns="0" bIns="0" rtlCol="0" anchor="t">
            <a:spAutoFit/>
          </a:bodyPr>
          <a:lstStyle/>
          <a:p>
            <a:pPr algn="just">
              <a:lnSpc>
                <a:spcPts val="3379"/>
              </a:lnSpc>
              <a:spcBef>
                <a:spcPct val="0"/>
              </a:spcBef>
            </a:pPr>
            <a:r>
              <a:rPr lang="en-US" sz="2599">
                <a:solidFill>
                  <a:srgbClr val="000000"/>
                </a:solidFill>
                <a:latin typeface="Open Sauce Bold"/>
              </a:rPr>
              <a:t>   </a:t>
            </a:r>
            <a:r>
              <a:rPr lang="en-US" sz="2599">
                <a:solidFill>
                  <a:srgbClr val="000000"/>
                </a:solidFill>
                <a:latin typeface="Open Sauce"/>
              </a:rPr>
              <a:t>Certains matériaux, tels que le fer, le nickel et le cobalt, présentent une </a:t>
            </a:r>
            <a:r>
              <a:rPr lang="en-US" sz="2599">
                <a:solidFill>
                  <a:srgbClr val="000000"/>
                </a:solidFill>
                <a:latin typeface="Open Sauce Bold"/>
              </a:rPr>
              <a:t>propriété intrinsèque</a:t>
            </a:r>
            <a:r>
              <a:rPr lang="en-US" sz="2599">
                <a:solidFill>
                  <a:srgbClr val="000000"/>
                </a:solidFill>
                <a:latin typeface="Open Sauce"/>
              </a:rPr>
              <a:t> appelée </a:t>
            </a:r>
            <a:r>
              <a:rPr lang="en-US" sz="2599">
                <a:solidFill>
                  <a:srgbClr val="000000"/>
                </a:solidFill>
                <a:latin typeface="Open Sauce Bold"/>
              </a:rPr>
              <a:t>magnétisme</a:t>
            </a:r>
            <a:r>
              <a:rPr lang="en-US" sz="2599">
                <a:solidFill>
                  <a:srgbClr val="000000"/>
                </a:solidFill>
                <a:latin typeface="Open Sauce"/>
              </a:rPr>
              <a:t>. Ils peuvent </a:t>
            </a:r>
            <a:r>
              <a:rPr lang="en-US" sz="2599">
                <a:solidFill>
                  <a:srgbClr val="000000"/>
                </a:solidFill>
                <a:latin typeface="Open Sauce Bold"/>
              </a:rPr>
              <a:t>attirer</a:t>
            </a:r>
            <a:r>
              <a:rPr lang="en-US" sz="2599">
                <a:solidFill>
                  <a:srgbClr val="000000"/>
                </a:solidFill>
                <a:latin typeface="Open Sauce"/>
              </a:rPr>
              <a:t> ou </a:t>
            </a:r>
            <a:r>
              <a:rPr lang="en-US" sz="2599">
                <a:solidFill>
                  <a:srgbClr val="000000"/>
                </a:solidFill>
                <a:latin typeface="Open Sauce Bold"/>
              </a:rPr>
              <a:t>repousser</a:t>
            </a:r>
            <a:r>
              <a:rPr lang="en-US" sz="2599">
                <a:solidFill>
                  <a:srgbClr val="000000"/>
                </a:solidFill>
                <a:latin typeface="Open Sauce"/>
              </a:rPr>
              <a:t> d'autres matériaux magnétiques. Cette propriété est due à l'alignement des spins électroniques à l'échelle atomique. </a:t>
            </a:r>
          </a:p>
        </p:txBody>
      </p:sp>
      <p:sp>
        <p:nvSpPr>
          <p:cNvPr id="9" name="TextBox 9"/>
          <p:cNvSpPr txBox="1"/>
          <p:nvPr/>
        </p:nvSpPr>
        <p:spPr>
          <a:xfrm>
            <a:off x="364216" y="95250"/>
            <a:ext cx="17559568" cy="716660"/>
          </a:xfrm>
          <a:prstGeom prst="rect">
            <a:avLst/>
          </a:prstGeom>
        </p:spPr>
        <p:txBody>
          <a:bodyPr lIns="0" tIns="0" rIns="0" bIns="0" rtlCol="0" anchor="t">
            <a:spAutoFit/>
          </a:bodyPr>
          <a:lstStyle/>
          <a:p>
            <a:pPr algn="ctr">
              <a:lnSpc>
                <a:spcPts val="5339"/>
              </a:lnSpc>
            </a:pPr>
            <a:r>
              <a:rPr lang="en-US" sz="5339">
                <a:solidFill>
                  <a:srgbClr val="FF9E5E"/>
                </a:solidFill>
                <a:latin typeface="Barlow SemiCondensed Bold Bold"/>
              </a:rPr>
              <a:t>PROPRIETES INTRINSÈQUES LIÉS AUX CHAMPS MAGNÉTIQUES</a:t>
            </a:r>
          </a:p>
        </p:txBody>
      </p:sp>
      <p:sp>
        <p:nvSpPr>
          <p:cNvPr id="10" name="TextBox 10"/>
          <p:cNvSpPr txBox="1"/>
          <p:nvPr/>
        </p:nvSpPr>
        <p:spPr>
          <a:xfrm>
            <a:off x="605828" y="1145833"/>
            <a:ext cx="4458395" cy="723901"/>
          </a:xfrm>
          <a:prstGeom prst="rect">
            <a:avLst/>
          </a:prstGeom>
        </p:spPr>
        <p:txBody>
          <a:bodyPr lIns="0" tIns="0" rIns="0" bIns="0" rtlCol="0" anchor="t">
            <a:spAutoFit/>
          </a:bodyPr>
          <a:lstStyle/>
          <a:p>
            <a:pPr marL="971537" lvl="1" indent="-485769" algn="ctr">
              <a:lnSpc>
                <a:spcPts val="5849"/>
              </a:lnSpc>
              <a:spcBef>
                <a:spcPct val="0"/>
              </a:spcBef>
              <a:buFont typeface="Arial"/>
              <a:buChar char="•"/>
            </a:pPr>
            <a:r>
              <a:rPr lang="en-US" sz="4499">
                <a:solidFill>
                  <a:srgbClr val="992800"/>
                </a:solidFill>
                <a:latin typeface="Roca One Black Bold"/>
              </a:rPr>
              <a:t>Magnétisme</a:t>
            </a:r>
          </a:p>
        </p:txBody>
      </p:sp>
      <p:sp>
        <p:nvSpPr>
          <p:cNvPr id="11" name="TextBox 11"/>
          <p:cNvSpPr txBox="1"/>
          <p:nvPr/>
        </p:nvSpPr>
        <p:spPr>
          <a:xfrm>
            <a:off x="1375966" y="4803534"/>
            <a:ext cx="3297348" cy="3823914"/>
          </a:xfrm>
          <a:prstGeom prst="rect">
            <a:avLst/>
          </a:prstGeom>
        </p:spPr>
        <p:txBody>
          <a:bodyPr lIns="0" tIns="0" rIns="0" bIns="0" rtlCol="0" anchor="t">
            <a:spAutoFit/>
          </a:bodyPr>
          <a:lstStyle/>
          <a:p>
            <a:pPr algn="ctr">
              <a:lnSpc>
                <a:spcPts val="2383"/>
              </a:lnSpc>
              <a:spcBef>
                <a:spcPct val="0"/>
              </a:spcBef>
            </a:pPr>
            <a:r>
              <a:rPr lang="en-US" sz="1702">
                <a:solidFill>
                  <a:srgbClr val="000000"/>
                </a:solidFill>
                <a:latin typeface="Open Sans Light"/>
              </a:rPr>
              <a:t>Imaginons que l'électron tourne sur lui-même comme une petite bille. Cette rotation crée une propriété appelée </a:t>
            </a:r>
            <a:r>
              <a:rPr lang="en-US" sz="1702">
                <a:solidFill>
                  <a:srgbClr val="000000"/>
                </a:solidFill>
                <a:latin typeface="Open Sans Light Bold"/>
              </a:rPr>
              <a:t>spin</a:t>
            </a:r>
            <a:r>
              <a:rPr lang="en-US" sz="1702">
                <a:solidFill>
                  <a:srgbClr val="000000"/>
                </a:solidFill>
                <a:latin typeface="Open Sans Light"/>
              </a:rPr>
              <a:t>. </a:t>
            </a:r>
          </a:p>
          <a:p>
            <a:pPr algn="ctr">
              <a:lnSpc>
                <a:spcPts val="2383"/>
              </a:lnSpc>
              <a:spcBef>
                <a:spcPct val="0"/>
              </a:spcBef>
            </a:pPr>
            <a:endParaRPr lang="en-US" sz="1702">
              <a:solidFill>
                <a:srgbClr val="000000"/>
              </a:solidFill>
              <a:latin typeface="Open Sans Light"/>
            </a:endParaRPr>
          </a:p>
          <a:p>
            <a:pPr algn="ctr">
              <a:lnSpc>
                <a:spcPts val="2383"/>
              </a:lnSpc>
              <a:spcBef>
                <a:spcPct val="0"/>
              </a:spcBef>
            </a:pPr>
            <a:r>
              <a:rPr lang="en-US" sz="1702">
                <a:solidFill>
                  <a:srgbClr val="000000"/>
                </a:solidFill>
                <a:latin typeface="Open Sans Light"/>
              </a:rPr>
              <a:t>Le spin électronique peut être soit "</a:t>
            </a:r>
            <a:r>
              <a:rPr lang="en-US" sz="1702">
                <a:solidFill>
                  <a:srgbClr val="000000"/>
                </a:solidFill>
                <a:latin typeface="Open Sans Light Bold"/>
              </a:rPr>
              <a:t>vers le haut</a:t>
            </a:r>
            <a:r>
              <a:rPr lang="en-US" sz="1702">
                <a:solidFill>
                  <a:srgbClr val="000000"/>
                </a:solidFill>
                <a:latin typeface="Open Sans Light"/>
              </a:rPr>
              <a:t>" soit "</a:t>
            </a:r>
            <a:r>
              <a:rPr lang="en-US" sz="1702">
                <a:solidFill>
                  <a:srgbClr val="000000"/>
                </a:solidFill>
                <a:latin typeface="Open Sans Light Bold"/>
              </a:rPr>
              <a:t>vers le bas</a:t>
            </a:r>
            <a:r>
              <a:rPr lang="en-US" sz="1702">
                <a:solidFill>
                  <a:srgbClr val="000000"/>
                </a:solidFill>
                <a:latin typeface="Open Sans Light"/>
              </a:rPr>
              <a:t>" (représenté par une flèche pointant vers le haut ou vers le bas). Ces deux orientations correspondent à deux états quantiques différents de l'électron.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Freeform 2"/>
          <p:cNvSpPr/>
          <p:nvPr/>
        </p:nvSpPr>
        <p:spPr>
          <a:xfrm>
            <a:off x="4246511" y="161227"/>
            <a:ext cx="10602449" cy="1734946"/>
          </a:xfrm>
          <a:custGeom>
            <a:avLst/>
            <a:gdLst/>
            <a:ahLst/>
            <a:cxnLst/>
            <a:rect l="l" t="t" r="r" b="b"/>
            <a:pathLst>
              <a:path w="10602449" h="1734946">
                <a:moveTo>
                  <a:pt x="0" y="0"/>
                </a:moveTo>
                <a:lnTo>
                  <a:pt x="10602449" y="0"/>
                </a:lnTo>
                <a:lnTo>
                  <a:pt x="10602449" y="1734946"/>
                </a:lnTo>
                <a:lnTo>
                  <a:pt x="0" y="17349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654658" y="651124"/>
            <a:ext cx="7972320" cy="778260"/>
          </a:xfrm>
          <a:prstGeom prst="rect">
            <a:avLst/>
          </a:prstGeom>
        </p:spPr>
        <p:txBody>
          <a:bodyPr lIns="0" tIns="0" rIns="0" bIns="0" rtlCol="0" anchor="t">
            <a:spAutoFit/>
          </a:bodyPr>
          <a:lstStyle/>
          <a:p>
            <a:pPr algn="ctr">
              <a:lnSpc>
                <a:spcPts val="5862"/>
              </a:lnSpc>
            </a:pPr>
            <a:r>
              <a:rPr lang="en-US" sz="5921" spc="118">
                <a:solidFill>
                  <a:srgbClr val="FFFFFF"/>
                </a:solidFill>
                <a:latin typeface="Cinzel Bold"/>
              </a:rPr>
              <a:t>3 CATEGORIES</a:t>
            </a:r>
          </a:p>
        </p:txBody>
      </p:sp>
      <p:sp>
        <p:nvSpPr>
          <p:cNvPr id="4" name="TextBox 4"/>
          <p:cNvSpPr txBox="1"/>
          <p:nvPr/>
        </p:nvSpPr>
        <p:spPr>
          <a:xfrm>
            <a:off x="6582438" y="1253201"/>
            <a:ext cx="5930595" cy="348848"/>
          </a:xfrm>
          <a:prstGeom prst="rect">
            <a:avLst/>
          </a:prstGeom>
        </p:spPr>
        <p:txBody>
          <a:bodyPr lIns="0" tIns="0" rIns="0" bIns="0" rtlCol="0" anchor="t">
            <a:spAutoFit/>
          </a:bodyPr>
          <a:lstStyle/>
          <a:p>
            <a:pPr algn="ctr">
              <a:lnSpc>
                <a:spcPts val="2822"/>
              </a:lnSpc>
            </a:pPr>
            <a:r>
              <a:rPr lang="en-US" sz="2015" spc="423">
                <a:solidFill>
                  <a:srgbClr val="FFFFFF"/>
                </a:solidFill>
                <a:latin typeface="Montserrat Light"/>
              </a:rPr>
              <a:t>DE MATÉRIAUX MAGNÉTIQUES</a:t>
            </a:r>
          </a:p>
        </p:txBody>
      </p:sp>
      <p:sp>
        <p:nvSpPr>
          <p:cNvPr id="5" name="AutoShape 5"/>
          <p:cNvSpPr/>
          <p:nvPr/>
        </p:nvSpPr>
        <p:spPr>
          <a:xfrm>
            <a:off x="5514618" y="1331023"/>
            <a:ext cx="6217310" cy="7833"/>
          </a:xfrm>
          <a:prstGeom prst="rect">
            <a:avLst/>
          </a:prstGeom>
          <a:solidFill>
            <a:srgbClr val="000000"/>
          </a:solidFill>
        </p:spPr>
      </p:sp>
      <p:graphicFrame>
        <p:nvGraphicFramePr>
          <p:cNvPr id="6" name="Table 6"/>
          <p:cNvGraphicFramePr>
            <a:graphicFrameLocks noGrp="1"/>
          </p:cNvGraphicFramePr>
          <p:nvPr/>
        </p:nvGraphicFramePr>
        <p:xfrm>
          <a:off x="385690" y="2160593"/>
          <a:ext cx="17516620" cy="7778015"/>
        </p:xfrm>
        <a:graphic>
          <a:graphicData uri="http://schemas.openxmlformats.org/drawingml/2006/table">
            <a:tbl>
              <a:tblPr/>
              <a:tblGrid>
                <a:gridCol w="4379155">
                  <a:extLst>
                    <a:ext uri="{9D8B030D-6E8A-4147-A177-3AD203B41FA5}">
                      <a16:colId xmlns:a16="http://schemas.microsoft.com/office/drawing/2014/main" val="20000"/>
                    </a:ext>
                  </a:extLst>
                </a:gridCol>
                <a:gridCol w="4379155">
                  <a:extLst>
                    <a:ext uri="{9D8B030D-6E8A-4147-A177-3AD203B41FA5}">
                      <a16:colId xmlns:a16="http://schemas.microsoft.com/office/drawing/2014/main" val="20001"/>
                    </a:ext>
                  </a:extLst>
                </a:gridCol>
                <a:gridCol w="4379155">
                  <a:extLst>
                    <a:ext uri="{9D8B030D-6E8A-4147-A177-3AD203B41FA5}">
                      <a16:colId xmlns:a16="http://schemas.microsoft.com/office/drawing/2014/main" val="20002"/>
                    </a:ext>
                  </a:extLst>
                </a:gridCol>
                <a:gridCol w="4379155">
                  <a:extLst>
                    <a:ext uri="{9D8B030D-6E8A-4147-A177-3AD203B41FA5}">
                      <a16:colId xmlns:a16="http://schemas.microsoft.com/office/drawing/2014/main" val="20003"/>
                    </a:ext>
                  </a:extLst>
                </a:gridCol>
              </a:tblGrid>
              <a:tr h="1766684">
                <a:tc>
                  <a:txBody>
                    <a:bodyPr/>
                    <a:lstStyle/>
                    <a:p>
                      <a:pPr algn="ctr">
                        <a:lnSpc>
                          <a:spcPts val="2822"/>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42"/>
                        </a:lnSpc>
                        <a:defRPr/>
                      </a:pPr>
                      <a:r>
                        <a:rPr lang="en-US" sz="2815">
                          <a:solidFill>
                            <a:srgbClr val="000000"/>
                          </a:solidFill>
                          <a:latin typeface="Montserrat Light Bold"/>
                        </a:rPr>
                        <a:t>Ferromagnétiques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42"/>
                        </a:lnSpc>
                        <a:defRPr/>
                      </a:pPr>
                      <a:r>
                        <a:rPr lang="en-US" sz="2815">
                          <a:solidFill>
                            <a:srgbClr val="000000"/>
                          </a:solidFill>
                          <a:latin typeface="Montserrat Light Bold"/>
                        </a:rPr>
                        <a:t>Paramagnétiques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42"/>
                        </a:lnSpc>
                        <a:defRPr/>
                      </a:pPr>
                      <a:r>
                        <a:rPr lang="en-US" sz="2815">
                          <a:solidFill>
                            <a:srgbClr val="000000"/>
                          </a:solidFill>
                          <a:latin typeface="Montserrat Light Bold"/>
                        </a:rPr>
                        <a:t>Diamagnétiques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80401">
                <a:tc>
                  <a:txBody>
                    <a:bodyPr/>
                    <a:lstStyle/>
                    <a:p>
                      <a:pPr algn="ctr">
                        <a:lnSpc>
                          <a:spcPts val="3942"/>
                        </a:lnSpc>
                        <a:defRPr/>
                      </a:pPr>
                      <a:r>
                        <a:rPr lang="en-US" sz="2815">
                          <a:solidFill>
                            <a:srgbClr val="000000"/>
                          </a:solidFill>
                          <a:latin typeface="Montserrat Light Bold"/>
                        </a:rPr>
                        <a:t>Métaux concernés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22"/>
                        </a:lnSpc>
                        <a:defRPr/>
                      </a:pPr>
                      <a:r>
                        <a:rPr lang="en-US" sz="2015">
                          <a:solidFill>
                            <a:srgbClr val="000000"/>
                          </a:solidFill>
                          <a:latin typeface="Montserrat Light"/>
                        </a:rPr>
                        <a:t>Fer (Fe)</a:t>
                      </a:r>
                      <a:endParaRPr lang="en-US" sz="1100"/>
                    </a:p>
                    <a:p>
                      <a:pPr algn="ctr">
                        <a:lnSpc>
                          <a:spcPts val="2822"/>
                        </a:lnSpc>
                      </a:pPr>
                      <a:r>
                        <a:rPr lang="en-US" sz="2015">
                          <a:solidFill>
                            <a:srgbClr val="000000"/>
                          </a:solidFill>
                          <a:latin typeface="Montserrat Light"/>
                        </a:rPr>
                        <a:t>Nickel (Ni)</a:t>
                      </a:r>
                    </a:p>
                    <a:p>
                      <a:pPr algn="ctr">
                        <a:lnSpc>
                          <a:spcPts val="2822"/>
                        </a:lnSpc>
                      </a:pPr>
                      <a:r>
                        <a:rPr lang="en-US" sz="2015">
                          <a:solidFill>
                            <a:srgbClr val="000000"/>
                          </a:solidFill>
                          <a:latin typeface="Montserrat Light"/>
                        </a:rPr>
                        <a:t>Cobalt (Co)</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22"/>
                        </a:lnSpc>
                        <a:defRPr/>
                      </a:pPr>
                      <a:r>
                        <a:rPr lang="en-US" sz="2015">
                          <a:solidFill>
                            <a:srgbClr val="000000"/>
                          </a:solidFill>
                          <a:latin typeface="Montserrat Light"/>
                        </a:rPr>
                        <a:t>Aluminium (Al)</a:t>
                      </a:r>
                      <a:endParaRPr lang="en-US" sz="1100"/>
                    </a:p>
                    <a:p>
                      <a:pPr algn="ctr">
                        <a:lnSpc>
                          <a:spcPts val="2822"/>
                        </a:lnSpc>
                      </a:pPr>
                      <a:r>
                        <a:rPr lang="en-US" sz="2015">
                          <a:solidFill>
                            <a:srgbClr val="000000"/>
                          </a:solidFill>
                          <a:latin typeface="Montserrat Light"/>
                        </a:rPr>
                        <a:t>Platine (Pt)</a:t>
                      </a:r>
                    </a:p>
                    <a:p>
                      <a:pPr algn="ctr">
                        <a:lnSpc>
                          <a:spcPts val="2822"/>
                        </a:lnSpc>
                      </a:pPr>
                      <a:r>
                        <a:rPr lang="en-US" sz="2015">
                          <a:solidFill>
                            <a:srgbClr val="000000"/>
                          </a:solidFill>
                          <a:latin typeface="Montserrat Light"/>
                        </a:rPr>
                        <a:t>Manganèse (Mn)</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22"/>
                        </a:lnSpc>
                        <a:defRPr/>
                      </a:pPr>
                      <a:r>
                        <a:rPr lang="en-US" sz="2015">
                          <a:solidFill>
                            <a:srgbClr val="000000"/>
                          </a:solidFill>
                          <a:latin typeface="Montserrat Light"/>
                        </a:rPr>
                        <a:t>Cuivre (Cu)</a:t>
                      </a:r>
                      <a:endParaRPr lang="en-US" sz="1100"/>
                    </a:p>
                    <a:p>
                      <a:pPr algn="ctr">
                        <a:lnSpc>
                          <a:spcPts val="2822"/>
                        </a:lnSpc>
                      </a:pPr>
                      <a:r>
                        <a:rPr lang="en-US" sz="2015">
                          <a:solidFill>
                            <a:srgbClr val="000000"/>
                          </a:solidFill>
                          <a:latin typeface="Montserrat Light"/>
                        </a:rPr>
                        <a:t>Zinc (Zc)</a:t>
                      </a:r>
                    </a:p>
                    <a:p>
                      <a:pPr algn="ctr">
                        <a:lnSpc>
                          <a:spcPts val="2822"/>
                        </a:lnSpc>
                      </a:pPr>
                      <a:r>
                        <a:rPr lang="en-US" sz="2015">
                          <a:solidFill>
                            <a:srgbClr val="000000"/>
                          </a:solidFill>
                          <a:latin typeface="Montserrat Light"/>
                        </a:rPr>
                        <a:t>Argent (Ag)</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192118">
                <a:tc>
                  <a:txBody>
                    <a:bodyPr/>
                    <a:lstStyle/>
                    <a:p>
                      <a:pPr algn="ctr">
                        <a:lnSpc>
                          <a:spcPts val="3942"/>
                        </a:lnSpc>
                        <a:defRPr/>
                      </a:pPr>
                      <a:r>
                        <a:rPr lang="en-US" sz="2815">
                          <a:solidFill>
                            <a:srgbClr val="000000"/>
                          </a:solidFill>
                          <a:latin typeface="Montserrat Light Bold"/>
                        </a:rPr>
                        <a:t>Caractéristiques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22"/>
                        </a:lnSpc>
                        <a:defRPr/>
                      </a:pPr>
                      <a:r>
                        <a:rPr lang="en-US" sz="2015">
                          <a:solidFill>
                            <a:srgbClr val="000000"/>
                          </a:solidFill>
                          <a:latin typeface="Montserrat Light"/>
                        </a:rPr>
                        <a:t>Forte aimantation s'ils sont placés dans des champ magnétique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22"/>
                        </a:lnSpc>
                        <a:defRPr/>
                      </a:pPr>
                      <a:r>
                        <a:rPr lang="en-US" sz="2015">
                          <a:solidFill>
                            <a:srgbClr val="000000"/>
                          </a:solidFill>
                          <a:latin typeface="Montserrat Light"/>
                        </a:rPr>
                        <a:t>Faible aimantation s'il sont placés dans un champ magnétique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22"/>
                        </a:lnSpc>
                        <a:defRPr/>
                      </a:pPr>
                      <a:r>
                        <a:rPr lang="en-US" sz="2015">
                          <a:solidFill>
                            <a:srgbClr val="000000"/>
                          </a:solidFill>
                          <a:latin typeface="Montserrat Light"/>
                        </a:rPr>
                        <a:t>Aimantation dans le sens inverse du champ magnétique. Sinon il est repoussé.</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38812">
                <a:tc>
                  <a:txBody>
                    <a:bodyPr/>
                    <a:lstStyle/>
                    <a:p>
                      <a:pPr algn="ctr">
                        <a:lnSpc>
                          <a:spcPts val="3942"/>
                        </a:lnSpc>
                        <a:defRPr/>
                      </a:pPr>
                      <a:r>
                        <a:rPr lang="en-US" sz="2815">
                          <a:solidFill>
                            <a:srgbClr val="000000"/>
                          </a:solidFill>
                          <a:latin typeface="Montserrat Light Bold"/>
                        </a:rPr>
                        <a:t>Illustration de la perméabilité magnétique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22"/>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22"/>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22"/>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7" name="Freeform 7"/>
          <p:cNvSpPr/>
          <p:nvPr/>
        </p:nvSpPr>
        <p:spPr>
          <a:xfrm>
            <a:off x="13626979" y="8262319"/>
            <a:ext cx="4206141" cy="995981"/>
          </a:xfrm>
          <a:custGeom>
            <a:avLst/>
            <a:gdLst/>
            <a:ahLst/>
            <a:cxnLst/>
            <a:rect l="l" t="t" r="r" b="b"/>
            <a:pathLst>
              <a:path w="4206141" h="995981">
                <a:moveTo>
                  <a:pt x="0" y="0"/>
                </a:moveTo>
                <a:lnTo>
                  <a:pt x="4206141" y="0"/>
                </a:lnTo>
                <a:lnTo>
                  <a:pt x="4206141" y="995981"/>
                </a:lnTo>
                <a:lnTo>
                  <a:pt x="0" y="995981"/>
                </a:lnTo>
                <a:lnTo>
                  <a:pt x="0" y="0"/>
                </a:lnTo>
                <a:close/>
              </a:path>
            </a:pathLst>
          </a:custGeom>
          <a:blipFill>
            <a:blip r:embed="rId4"/>
            <a:stretch>
              <a:fillRect b="-198177"/>
            </a:stretch>
          </a:blipFill>
        </p:spPr>
      </p:sp>
      <p:sp>
        <p:nvSpPr>
          <p:cNvPr id="8" name="TextBox 8"/>
          <p:cNvSpPr txBox="1"/>
          <p:nvPr/>
        </p:nvSpPr>
        <p:spPr>
          <a:xfrm>
            <a:off x="4995459" y="381155"/>
            <a:ext cx="5930595" cy="222319"/>
          </a:xfrm>
          <a:prstGeom prst="rect">
            <a:avLst/>
          </a:prstGeom>
        </p:spPr>
        <p:txBody>
          <a:bodyPr lIns="0" tIns="0" rIns="0" bIns="0" rtlCol="0" anchor="t">
            <a:spAutoFit/>
          </a:bodyPr>
          <a:lstStyle/>
          <a:p>
            <a:pPr algn="ctr">
              <a:lnSpc>
                <a:spcPts val="1842"/>
              </a:lnSpc>
            </a:pPr>
            <a:endParaRPr/>
          </a:p>
        </p:txBody>
      </p:sp>
      <p:sp>
        <p:nvSpPr>
          <p:cNvPr id="9" name="Freeform 9"/>
          <p:cNvSpPr/>
          <p:nvPr/>
        </p:nvSpPr>
        <p:spPr>
          <a:xfrm>
            <a:off x="9260733" y="8262319"/>
            <a:ext cx="4157120" cy="995981"/>
          </a:xfrm>
          <a:custGeom>
            <a:avLst/>
            <a:gdLst/>
            <a:ahLst/>
            <a:cxnLst/>
            <a:rect l="l" t="t" r="r" b="b"/>
            <a:pathLst>
              <a:path w="4157120" h="995981">
                <a:moveTo>
                  <a:pt x="0" y="0"/>
                </a:moveTo>
                <a:lnTo>
                  <a:pt x="4157121" y="0"/>
                </a:lnTo>
                <a:lnTo>
                  <a:pt x="4157121" y="995981"/>
                </a:lnTo>
                <a:lnTo>
                  <a:pt x="0" y="995981"/>
                </a:lnTo>
                <a:lnTo>
                  <a:pt x="0" y="0"/>
                </a:lnTo>
                <a:close/>
              </a:path>
            </a:pathLst>
          </a:custGeom>
          <a:blipFill>
            <a:blip r:embed="rId4"/>
            <a:stretch>
              <a:fillRect t="-103662" b="-91039"/>
            </a:stretch>
          </a:blipFill>
        </p:spPr>
      </p:sp>
      <p:sp>
        <p:nvSpPr>
          <p:cNvPr id="10" name="Freeform 10"/>
          <p:cNvSpPr/>
          <p:nvPr/>
        </p:nvSpPr>
        <p:spPr>
          <a:xfrm>
            <a:off x="4797897" y="8262319"/>
            <a:ext cx="4253286" cy="1009978"/>
          </a:xfrm>
          <a:custGeom>
            <a:avLst/>
            <a:gdLst/>
            <a:ahLst/>
            <a:cxnLst/>
            <a:rect l="l" t="t" r="r" b="b"/>
            <a:pathLst>
              <a:path w="4253286" h="1009978">
                <a:moveTo>
                  <a:pt x="0" y="0"/>
                </a:moveTo>
                <a:lnTo>
                  <a:pt x="4253286" y="0"/>
                </a:lnTo>
                <a:lnTo>
                  <a:pt x="4253286" y="1009978"/>
                </a:lnTo>
                <a:lnTo>
                  <a:pt x="0" y="1009978"/>
                </a:lnTo>
                <a:lnTo>
                  <a:pt x="0" y="0"/>
                </a:lnTo>
                <a:close/>
              </a:path>
            </a:pathLst>
          </a:custGeom>
          <a:blipFill>
            <a:blip r:embed="rId4"/>
            <a:stretch>
              <a:fillRect t="-197340"/>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Freeform 2"/>
          <p:cNvSpPr/>
          <p:nvPr/>
        </p:nvSpPr>
        <p:spPr>
          <a:xfrm>
            <a:off x="1028700" y="3309148"/>
            <a:ext cx="4162499" cy="6403845"/>
          </a:xfrm>
          <a:custGeom>
            <a:avLst/>
            <a:gdLst/>
            <a:ahLst/>
            <a:cxnLst/>
            <a:rect l="l" t="t" r="r" b="b"/>
            <a:pathLst>
              <a:path w="4162499" h="6403845">
                <a:moveTo>
                  <a:pt x="0" y="0"/>
                </a:moveTo>
                <a:lnTo>
                  <a:pt x="4162499" y="0"/>
                </a:lnTo>
                <a:lnTo>
                  <a:pt x="4162499" y="6403845"/>
                </a:lnTo>
                <a:lnTo>
                  <a:pt x="0" y="6403845"/>
                </a:lnTo>
                <a:lnTo>
                  <a:pt x="0" y="0"/>
                </a:lnTo>
                <a:close/>
              </a:path>
            </a:pathLst>
          </a:custGeom>
          <a:blipFill>
            <a:blip r:embed="rId2"/>
            <a:stretch>
              <a:fillRect/>
            </a:stretch>
          </a:blipFill>
        </p:spPr>
      </p:sp>
      <p:sp>
        <p:nvSpPr>
          <p:cNvPr id="3" name="Freeform 3"/>
          <p:cNvSpPr/>
          <p:nvPr/>
        </p:nvSpPr>
        <p:spPr>
          <a:xfrm>
            <a:off x="1343367" y="2901530"/>
            <a:ext cx="734240" cy="988876"/>
          </a:xfrm>
          <a:custGeom>
            <a:avLst/>
            <a:gdLst/>
            <a:ahLst/>
            <a:cxnLst/>
            <a:rect l="l" t="t" r="r" b="b"/>
            <a:pathLst>
              <a:path w="734240" h="988876">
                <a:moveTo>
                  <a:pt x="0" y="0"/>
                </a:moveTo>
                <a:lnTo>
                  <a:pt x="734240" y="0"/>
                </a:lnTo>
                <a:lnTo>
                  <a:pt x="734240" y="988876"/>
                </a:lnTo>
                <a:lnTo>
                  <a:pt x="0" y="9888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43367" y="8797809"/>
            <a:ext cx="3569587" cy="422949"/>
          </a:xfrm>
          <a:custGeom>
            <a:avLst/>
            <a:gdLst/>
            <a:ahLst/>
            <a:cxnLst/>
            <a:rect l="l" t="t" r="r" b="b"/>
            <a:pathLst>
              <a:path w="3569587" h="422949">
                <a:moveTo>
                  <a:pt x="0" y="0"/>
                </a:moveTo>
                <a:lnTo>
                  <a:pt x="3569587" y="0"/>
                </a:lnTo>
                <a:lnTo>
                  <a:pt x="3569587" y="422949"/>
                </a:lnTo>
                <a:lnTo>
                  <a:pt x="0" y="422949"/>
                </a:lnTo>
                <a:lnTo>
                  <a:pt x="0" y="0"/>
                </a:lnTo>
                <a:close/>
              </a:path>
            </a:pathLst>
          </a:custGeom>
          <a:blipFill>
            <a:blip r:embed="rId5">
              <a:extLst>
                <a:ext uri="{96DAC541-7B7A-43D3-8B79-37D633B846F1}">
                  <asvg:svgBlip xmlns:asvg="http://schemas.microsoft.com/office/drawing/2016/SVG/main" r:embed="rId6"/>
                </a:ext>
              </a:extLst>
            </a:blip>
            <a:stretch>
              <a:fillRect l="-33539" r="-37203" b="-10041"/>
            </a:stretch>
          </a:blipFill>
        </p:spPr>
      </p:sp>
      <p:sp>
        <p:nvSpPr>
          <p:cNvPr id="5" name="TextBox 5"/>
          <p:cNvSpPr txBox="1"/>
          <p:nvPr/>
        </p:nvSpPr>
        <p:spPr>
          <a:xfrm>
            <a:off x="1132408" y="642937"/>
            <a:ext cx="6045300" cy="723901"/>
          </a:xfrm>
          <a:prstGeom prst="rect">
            <a:avLst/>
          </a:prstGeom>
        </p:spPr>
        <p:txBody>
          <a:bodyPr lIns="0" tIns="0" rIns="0" bIns="0" rtlCol="0" anchor="t">
            <a:spAutoFit/>
          </a:bodyPr>
          <a:lstStyle/>
          <a:p>
            <a:pPr algn="ctr">
              <a:lnSpc>
                <a:spcPts val="5849"/>
              </a:lnSpc>
              <a:spcBef>
                <a:spcPct val="0"/>
              </a:spcBef>
            </a:pPr>
            <a:r>
              <a:rPr lang="en-US" sz="4499">
                <a:solidFill>
                  <a:srgbClr val="992800"/>
                </a:solidFill>
                <a:latin typeface="Roca One Black Bold"/>
              </a:rPr>
              <a:t>2. Magnétorésistance</a:t>
            </a:r>
          </a:p>
        </p:txBody>
      </p:sp>
      <p:sp>
        <p:nvSpPr>
          <p:cNvPr id="6" name="TextBox 6"/>
          <p:cNvSpPr txBox="1"/>
          <p:nvPr/>
        </p:nvSpPr>
        <p:spPr>
          <a:xfrm>
            <a:off x="1434976" y="1775186"/>
            <a:ext cx="14897105" cy="886404"/>
          </a:xfrm>
          <a:prstGeom prst="rect">
            <a:avLst/>
          </a:prstGeom>
        </p:spPr>
        <p:txBody>
          <a:bodyPr lIns="0" tIns="0" rIns="0" bIns="0" rtlCol="0" anchor="t">
            <a:spAutoFit/>
          </a:bodyPr>
          <a:lstStyle/>
          <a:p>
            <a:pPr algn="just">
              <a:lnSpc>
                <a:spcPts val="3643"/>
              </a:lnSpc>
              <a:spcBef>
                <a:spcPct val="0"/>
              </a:spcBef>
            </a:pPr>
            <a:r>
              <a:rPr lang="en-US" sz="2602">
                <a:solidFill>
                  <a:srgbClr val="000000"/>
                </a:solidFill>
                <a:latin typeface="Open Sauce"/>
              </a:rPr>
              <a:t>La magnétorésistance est une propriété des matériaux qui modifie leur</a:t>
            </a:r>
            <a:r>
              <a:rPr lang="en-US" sz="2602">
                <a:solidFill>
                  <a:srgbClr val="000000"/>
                </a:solidFill>
                <a:latin typeface="Open Sauce Bold"/>
              </a:rPr>
              <a:t> résistance électrique </a:t>
            </a:r>
            <a:r>
              <a:rPr lang="en-US" sz="2602">
                <a:solidFill>
                  <a:srgbClr val="000000"/>
                </a:solidFill>
                <a:latin typeface="Open Sauce"/>
              </a:rPr>
              <a:t>en présence d'un </a:t>
            </a:r>
            <a:r>
              <a:rPr lang="en-US" sz="2602">
                <a:solidFill>
                  <a:srgbClr val="000000"/>
                </a:solidFill>
                <a:latin typeface="Open Sauce Bold"/>
              </a:rPr>
              <a:t>champ magnétique.</a:t>
            </a:r>
          </a:p>
        </p:txBody>
      </p:sp>
      <p:sp>
        <p:nvSpPr>
          <p:cNvPr id="7" name="TextBox 7"/>
          <p:cNvSpPr txBox="1"/>
          <p:nvPr/>
        </p:nvSpPr>
        <p:spPr>
          <a:xfrm>
            <a:off x="1434976" y="4383820"/>
            <a:ext cx="3477978" cy="4216400"/>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Open Sans Light"/>
              </a:rPr>
              <a:t>La </a:t>
            </a:r>
            <a:r>
              <a:rPr lang="en-US" sz="1999">
                <a:solidFill>
                  <a:srgbClr val="000000"/>
                </a:solidFill>
                <a:latin typeface="Open Sans Light Bold"/>
              </a:rPr>
              <a:t>résistance électrique</a:t>
            </a:r>
            <a:r>
              <a:rPr lang="en-US" sz="1999">
                <a:solidFill>
                  <a:srgbClr val="000000"/>
                </a:solidFill>
                <a:latin typeface="Open Sans Light"/>
              </a:rPr>
              <a:t> d'un matériau est une mesure de sa capacité à s'</a:t>
            </a:r>
            <a:r>
              <a:rPr lang="en-US" sz="1999">
                <a:solidFill>
                  <a:srgbClr val="000000"/>
                </a:solidFill>
                <a:latin typeface="Open Sans Light Bold"/>
              </a:rPr>
              <a:t>opposer</a:t>
            </a:r>
            <a:r>
              <a:rPr lang="en-US" sz="1999">
                <a:solidFill>
                  <a:srgbClr val="000000"/>
                </a:solidFill>
                <a:latin typeface="Open Sans Light"/>
              </a:rPr>
              <a:t> au passage du courant électrique. En général, lorsque vous appliquez une tension à travers un matériau, un courant électrique circule à travers celui-ci. La résistance est la mesure de la </a:t>
            </a:r>
            <a:r>
              <a:rPr lang="en-US" sz="1999">
                <a:solidFill>
                  <a:srgbClr val="000000"/>
                </a:solidFill>
                <a:latin typeface="Open Sans Light Bold"/>
              </a:rPr>
              <a:t>difficulté pour ce courant de circuler à travers le matériau.</a:t>
            </a:r>
          </a:p>
        </p:txBody>
      </p:sp>
      <p:sp>
        <p:nvSpPr>
          <p:cNvPr id="8" name="Freeform 8"/>
          <p:cNvSpPr/>
          <p:nvPr/>
        </p:nvSpPr>
        <p:spPr>
          <a:xfrm>
            <a:off x="6973716" y="3435920"/>
            <a:ext cx="9920569" cy="6460771"/>
          </a:xfrm>
          <a:custGeom>
            <a:avLst/>
            <a:gdLst/>
            <a:ahLst/>
            <a:cxnLst/>
            <a:rect l="l" t="t" r="r" b="b"/>
            <a:pathLst>
              <a:path w="9920569" h="6460771">
                <a:moveTo>
                  <a:pt x="0" y="0"/>
                </a:moveTo>
                <a:lnTo>
                  <a:pt x="9920569" y="0"/>
                </a:lnTo>
                <a:lnTo>
                  <a:pt x="9920569" y="6460771"/>
                </a:lnTo>
                <a:lnTo>
                  <a:pt x="0" y="6460771"/>
                </a:lnTo>
                <a:lnTo>
                  <a:pt x="0" y="0"/>
                </a:lnTo>
                <a:close/>
              </a:path>
            </a:pathLst>
          </a:custGeom>
          <a:blipFill>
            <a:blip r:embed="rId7"/>
            <a:stretch>
              <a:fillRect/>
            </a:stretch>
          </a:blipFill>
        </p:spPr>
      </p:sp>
      <p:sp>
        <p:nvSpPr>
          <p:cNvPr id="9" name="TextBox 9"/>
          <p:cNvSpPr txBox="1"/>
          <p:nvPr/>
        </p:nvSpPr>
        <p:spPr>
          <a:xfrm>
            <a:off x="7715243" y="6628206"/>
            <a:ext cx="8437514" cy="2381078"/>
          </a:xfrm>
          <a:prstGeom prst="rect">
            <a:avLst/>
          </a:prstGeom>
        </p:spPr>
        <p:txBody>
          <a:bodyPr lIns="0" tIns="0" rIns="0" bIns="0" rtlCol="0" anchor="t">
            <a:spAutoFit/>
          </a:bodyPr>
          <a:lstStyle/>
          <a:p>
            <a:pPr algn="ctr">
              <a:lnSpc>
                <a:spcPts val="3159"/>
              </a:lnSpc>
              <a:spcBef>
                <a:spcPct val="0"/>
              </a:spcBef>
            </a:pPr>
            <a:r>
              <a:rPr lang="en-US" sz="2256">
                <a:solidFill>
                  <a:srgbClr val="000000"/>
                </a:solidFill>
                <a:latin typeface="Open Sauce"/>
              </a:rPr>
              <a:t>La </a:t>
            </a:r>
            <a:r>
              <a:rPr lang="en-US" sz="2256">
                <a:solidFill>
                  <a:srgbClr val="000000"/>
                </a:solidFill>
                <a:latin typeface="Open Sauce Bold"/>
              </a:rPr>
              <a:t>magnétorésistance</a:t>
            </a:r>
            <a:r>
              <a:rPr lang="en-US" sz="2256">
                <a:solidFill>
                  <a:srgbClr val="000000"/>
                </a:solidFill>
                <a:latin typeface="Open Sauce"/>
              </a:rPr>
              <a:t> est utilisée dans de nombreuses applications pratiques, notamment dans les têtes de lecture des </a:t>
            </a:r>
            <a:r>
              <a:rPr lang="en-US" sz="2256">
                <a:solidFill>
                  <a:srgbClr val="000000"/>
                </a:solidFill>
                <a:latin typeface="Open Sauce Bold"/>
              </a:rPr>
              <a:t>disques durs</a:t>
            </a:r>
            <a:r>
              <a:rPr lang="en-US" sz="2256">
                <a:solidFill>
                  <a:srgbClr val="000000"/>
                </a:solidFill>
                <a:latin typeface="Open Sauce"/>
              </a:rPr>
              <a:t>, les </a:t>
            </a:r>
            <a:r>
              <a:rPr lang="en-US" sz="2256">
                <a:solidFill>
                  <a:srgbClr val="000000"/>
                </a:solidFill>
                <a:latin typeface="Open Sauce Bold"/>
              </a:rPr>
              <a:t>capteurs de courant</a:t>
            </a:r>
            <a:r>
              <a:rPr lang="en-US" sz="2256">
                <a:solidFill>
                  <a:srgbClr val="000000"/>
                </a:solidFill>
                <a:latin typeface="Open Sauce"/>
              </a:rPr>
              <a:t>, les </a:t>
            </a:r>
            <a:r>
              <a:rPr lang="en-US" sz="2256">
                <a:solidFill>
                  <a:srgbClr val="000000"/>
                </a:solidFill>
                <a:latin typeface="Open Sauce Bold"/>
              </a:rPr>
              <a:t>capteurs de position</a:t>
            </a:r>
            <a:r>
              <a:rPr lang="en-US" sz="2256">
                <a:solidFill>
                  <a:srgbClr val="000000"/>
                </a:solidFill>
                <a:latin typeface="Open Sauce"/>
              </a:rPr>
              <a:t> et les </a:t>
            </a:r>
            <a:r>
              <a:rPr lang="en-US" sz="2256">
                <a:solidFill>
                  <a:srgbClr val="000000"/>
                </a:solidFill>
                <a:latin typeface="Open Sauce Bold"/>
              </a:rPr>
              <a:t>capteurs de champ magnétique</a:t>
            </a:r>
            <a:r>
              <a:rPr lang="en-US" sz="2256">
                <a:solidFill>
                  <a:srgbClr val="000000"/>
                </a:solidFill>
                <a:latin typeface="Open Sauce"/>
              </a:rPr>
              <a:t>. Elle joue un rôle important dans les </a:t>
            </a:r>
            <a:r>
              <a:rPr lang="en-US" sz="2256">
                <a:solidFill>
                  <a:srgbClr val="000000"/>
                </a:solidFill>
                <a:latin typeface="Open Sauce Bold"/>
              </a:rPr>
              <a:t>technologies de stockage de données</a:t>
            </a:r>
            <a:r>
              <a:rPr lang="en-US" sz="2256">
                <a:solidFill>
                  <a:srgbClr val="000000"/>
                </a:solidFill>
                <a:latin typeface="Open Sauce"/>
              </a:rPr>
              <a:t> et les </a:t>
            </a:r>
            <a:r>
              <a:rPr lang="en-US" sz="2256">
                <a:solidFill>
                  <a:srgbClr val="000000"/>
                </a:solidFill>
                <a:latin typeface="Open Sauce Bold"/>
              </a:rPr>
              <a:t>systèmes de détection.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Freeform 2"/>
          <p:cNvSpPr/>
          <p:nvPr/>
        </p:nvSpPr>
        <p:spPr>
          <a:xfrm>
            <a:off x="4315038" y="426679"/>
            <a:ext cx="10602449" cy="1734946"/>
          </a:xfrm>
          <a:custGeom>
            <a:avLst/>
            <a:gdLst/>
            <a:ahLst/>
            <a:cxnLst/>
            <a:rect l="l" t="t" r="r" b="b"/>
            <a:pathLst>
              <a:path w="10602449" h="1734946">
                <a:moveTo>
                  <a:pt x="0" y="0"/>
                </a:moveTo>
                <a:lnTo>
                  <a:pt x="10602449" y="0"/>
                </a:lnTo>
                <a:lnTo>
                  <a:pt x="10602449" y="1734946"/>
                </a:lnTo>
                <a:lnTo>
                  <a:pt x="0" y="17349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723186" y="880602"/>
            <a:ext cx="7972320" cy="778260"/>
          </a:xfrm>
          <a:prstGeom prst="rect">
            <a:avLst/>
          </a:prstGeom>
        </p:spPr>
        <p:txBody>
          <a:bodyPr lIns="0" tIns="0" rIns="0" bIns="0" rtlCol="0" anchor="t">
            <a:spAutoFit/>
          </a:bodyPr>
          <a:lstStyle/>
          <a:p>
            <a:pPr algn="ctr">
              <a:lnSpc>
                <a:spcPts val="5862"/>
              </a:lnSpc>
            </a:pPr>
            <a:r>
              <a:rPr lang="en-US" sz="5921" spc="118">
                <a:solidFill>
                  <a:srgbClr val="FFFFFF"/>
                </a:solidFill>
                <a:latin typeface="Cinzel Bold"/>
              </a:rPr>
              <a:t>2 TYPES</a:t>
            </a:r>
          </a:p>
        </p:txBody>
      </p:sp>
      <p:sp>
        <p:nvSpPr>
          <p:cNvPr id="4" name="TextBox 4"/>
          <p:cNvSpPr txBox="1"/>
          <p:nvPr/>
        </p:nvSpPr>
        <p:spPr>
          <a:xfrm>
            <a:off x="6650965" y="1482679"/>
            <a:ext cx="5930595" cy="348848"/>
          </a:xfrm>
          <a:prstGeom prst="rect">
            <a:avLst/>
          </a:prstGeom>
        </p:spPr>
        <p:txBody>
          <a:bodyPr lIns="0" tIns="0" rIns="0" bIns="0" rtlCol="0" anchor="t">
            <a:spAutoFit/>
          </a:bodyPr>
          <a:lstStyle/>
          <a:p>
            <a:pPr algn="ctr">
              <a:lnSpc>
                <a:spcPts val="2822"/>
              </a:lnSpc>
            </a:pPr>
            <a:r>
              <a:rPr lang="en-US" sz="2015" spc="423">
                <a:solidFill>
                  <a:srgbClr val="FFFFFF"/>
                </a:solidFill>
                <a:latin typeface="Montserrat Light"/>
              </a:rPr>
              <a:t>DE MAGNÉTORÉSISTANCE</a:t>
            </a:r>
          </a:p>
        </p:txBody>
      </p:sp>
      <p:sp>
        <p:nvSpPr>
          <p:cNvPr id="5" name="AutoShape 5"/>
          <p:cNvSpPr/>
          <p:nvPr/>
        </p:nvSpPr>
        <p:spPr>
          <a:xfrm>
            <a:off x="5583145" y="1560501"/>
            <a:ext cx="6217310" cy="7833"/>
          </a:xfrm>
          <a:prstGeom prst="rect">
            <a:avLst/>
          </a:prstGeom>
          <a:solidFill>
            <a:srgbClr val="000000"/>
          </a:solidFill>
        </p:spPr>
      </p:sp>
      <p:sp>
        <p:nvSpPr>
          <p:cNvPr id="6" name="TextBox 6"/>
          <p:cNvSpPr txBox="1"/>
          <p:nvPr/>
        </p:nvSpPr>
        <p:spPr>
          <a:xfrm>
            <a:off x="1177261" y="3425903"/>
            <a:ext cx="16230600" cy="2381078"/>
          </a:xfrm>
          <a:prstGeom prst="rect">
            <a:avLst/>
          </a:prstGeom>
        </p:spPr>
        <p:txBody>
          <a:bodyPr lIns="0" tIns="0" rIns="0" bIns="0" rtlCol="0" anchor="t">
            <a:spAutoFit/>
          </a:bodyPr>
          <a:lstStyle/>
          <a:p>
            <a:pPr algn="just">
              <a:lnSpc>
                <a:spcPts val="3159"/>
              </a:lnSpc>
              <a:spcBef>
                <a:spcPct val="0"/>
              </a:spcBef>
            </a:pPr>
            <a:r>
              <a:rPr lang="en-US" sz="2256">
                <a:solidFill>
                  <a:srgbClr val="000000"/>
                </a:solidFill>
                <a:latin typeface="Open Sans Light"/>
              </a:rPr>
              <a:t>L'</a:t>
            </a:r>
            <a:r>
              <a:rPr lang="en-US" sz="2256">
                <a:solidFill>
                  <a:srgbClr val="000000"/>
                </a:solidFill>
                <a:latin typeface="Open Sans Light Bold"/>
              </a:rPr>
              <a:t>effet tunnel</a:t>
            </a:r>
            <a:r>
              <a:rPr lang="en-US" sz="2256">
                <a:solidFill>
                  <a:srgbClr val="000000"/>
                </a:solidFill>
                <a:latin typeface="Open Sans Light"/>
              </a:rPr>
              <a:t> se produit lorsque vous avez </a:t>
            </a:r>
            <a:r>
              <a:rPr lang="en-US" sz="2256">
                <a:solidFill>
                  <a:srgbClr val="000000"/>
                </a:solidFill>
                <a:latin typeface="Open Sans Light Bold"/>
              </a:rPr>
              <a:t>deux couches minces</a:t>
            </a:r>
            <a:r>
              <a:rPr lang="en-US" sz="2256">
                <a:solidFill>
                  <a:srgbClr val="000000"/>
                </a:solidFill>
                <a:latin typeface="Open Sans Light"/>
              </a:rPr>
              <a:t> de matériaux </a:t>
            </a:r>
            <a:r>
              <a:rPr lang="en-US" sz="2256">
                <a:solidFill>
                  <a:srgbClr val="000000"/>
                </a:solidFill>
                <a:latin typeface="Open Sans Light Bold"/>
              </a:rPr>
              <a:t>conducteurs </a:t>
            </a:r>
            <a:r>
              <a:rPr lang="en-US" sz="2256">
                <a:solidFill>
                  <a:srgbClr val="000000"/>
                </a:solidFill>
                <a:latin typeface="Open Sans Light"/>
              </a:rPr>
              <a:t>séparées par une </a:t>
            </a:r>
            <a:r>
              <a:rPr lang="en-US" sz="2256">
                <a:solidFill>
                  <a:srgbClr val="000000"/>
                </a:solidFill>
                <a:latin typeface="Open Sans Light Bold"/>
              </a:rPr>
              <a:t>couche</a:t>
            </a:r>
            <a:r>
              <a:rPr lang="en-US" sz="2256">
                <a:solidFill>
                  <a:srgbClr val="000000"/>
                </a:solidFill>
                <a:latin typeface="Open Sans Light"/>
              </a:rPr>
              <a:t> très mince d'un </a:t>
            </a:r>
            <a:r>
              <a:rPr lang="en-US" sz="2256">
                <a:solidFill>
                  <a:srgbClr val="000000"/>
                </a:solidFill>
                <a:latin typeface="Open Sans Light Bold"/>
              </a:rPr>
              <a:t>matériau isolant.</a:t>
            </a:r>
            <a:r>
              <a:rPr lang="en-US" sz="2256">
                <a:solidFill>
                  <a:srgbClr val="000000"/>
                </a:solidFill>
                <a:latin typeface="Open Sans Light"/>
              </a:rPr>
              <a:t> Normalement, les électrons ne peuvent pas traverser cette couche isolante. Cependant, grâce à un phénomène quantique appelé "</a:t>
            </a:r>
            <a:r>
              <a:rPr lang="en-US" sz="2256">
                <a:solidFill>
                  <a:srgbClr val="000000"/>
                </a:solidFill>
                <a:latin typeface="Open Sans Light Bold"/>
              </a:rPr>
              <a:t>tunneling</a:t>
            </a:r>
            <a:r>
              <a:rPr lang="en-US" sz="2256">
                <a:solidFill>
                  <a:srgbClr val="000000"/>
                </a:solidFill>
                <a:latin typeface="Open Sans Light"/>
              </a:rPr>
              <a:t>", certains électrons sont capables de passer à travers cette barrière isolante très mince. La probabilité de tunneling dépend de l'orientation relative des champs magnétiques dans les deux couches conductrices. Ainsi, en changeant le champ magnétique, vous pouvez influencer la probabilité de tunneling et donc la résistance totale du dispositif.</a:t>
            </a:r>
          </a:p>
        </p:txBody>
      </p:sp>
      <p:sp>
        <p:nvSpPr>
          <p:cNvPr id="7" name="TextBox 7"/>
          <p:cNvSpPr txBox="1"/>
          <p:nvPr/>
        </p:nvSpPr>
        <p:spPr>
          <a:xfrm>
            <a:off x="1177261" y="6924675"/>
            <a:ext cx="16230600" cy="2381078"/>
          </a:xfrm>
          <a:prstGeom prst="rect">
            <a:avLst/>
          </a:prstGeom>
        </p:spPr>
        <p:txBody>
          <a:bodyPr lIns="0" tIns="0" rIns="0" bIns="0" rtlCol="0" anchor="t">
            <a:spAutoFit/>
          </a:bodyPr>
          <a:lstStyle/>
          <a:p>
            <a:pPr algn="just">
              <a:lnSpc>
                <a:spcPts val="3159"/>
              </a:lnSpc>
              <a:spcBef>
                <a:spcPct val="0"/>
              </a:spcBef>
            </a:pPr>
            <a:endParaRPr/>
          </a:p>
          <a:p>
            <a:pPr algn="just">
              <a:lnSpc>
                <a:spcPts val="3159"/>
              </a:lnSpc>
              <a:spcBef>
                <a:spcPct val="0"/>
              </a:spcBef>
            </a:pPr>
            <a:r>
              <a:rPr lang="en-US" sz="2256">
                <a:solidFill>
                  <a:srgbClr val="000000"/>
                </a:solidFill>
                <a:latin typeface="Open Sans Light"/>
              </a:rPr>
              <a:t>Lorsque des électrons se déplacent à travers un matériau conducteur, un </a:t>
            </a:r>
            <a:r>
              <a:rPr lang="en-US" sz="2256">
                <a:solidFill>
                  <a:srgbClr val="000000"/>
                </a:solidFill>
                <a:latin typeface="Open Sans Light Bold"/>
              </a:rPr>
              <a:t>champ magnétique</a:t>
            </a:r>
            <a:r>
              <a:rPr lang="en-US" sz="2256">
                <a:solidFill>
                  <a:srgbClr val="000000"/>
                </a:solidFill>
                <a:latin typeface="Open Sans Light"/>
              </a:rPr>
              <a:t> peut les </a:t>
            </a:r>
            <a:r>
              <a:rPr lang="en-US" sz="2256">
                <a:solidFill>
                  <a:srgbClr val="000000"/>
                </a:solidFill>
                <a:latin typeface="Open Sans Light Bold"/>
              </a:rPr>
              <a:t>dévier</a:t>
            </a:r>
            <a:r>
              <a:rPr lang="en-US" sz="2256">
                <a:solidFill>
                  <a:srgbClr val="000000"/>
                </a:solidFill>
                <a:latin typeface="Open Sans Light"/>
              </a:rPr>
              <a:t> de leur trajectoire. L'effet Hall se produit lorsque cette déviation crée une différence de potentiel électrique, également appelée </a:t>
            </a:r>
            <a:r>
              <a:rPr lang="en-US" sz="2256">
                <a:solidFill>
                  <a:srgbClr val="000000"/>
                </a:solidFill>
                <a:latin typeface="Open Sans Light Bold"/>
              </a:rPr>
              <a:t>tension</a:t>
            </a:r>
            <a:r>
              <a:rPr lang="en-US" sz="2256">
                <a:solidFill>
                  <a:srgbClr val="000000"/>
                </a:solidFill>
                <a:latin typeface="Open Sans Light"/>
              </a:rPr>
              <a:t>, perpendiculaire à la fois à la direction du courant électrique et à la direction du champ magnétique. Cela signifie que lorsque vous appliquez un champ magnétique à un matériau conducteur, vous pouvez mesurer une tension perpendiculaire à la direction du courant. Cet effet est appelé </a:t>
            </a:r>
            <a:r>
              <a:rPr lang="en-US" sz="2256">
                <a:solidFill>
                  <a:srgbClr val="000000"/>
                </a:solidFill>
                <a:latin typeface="Open Sans Light Bold"/>
              </a:rPr>
              <a:t>effet Hall</a:t>
            </a:r>
            <a:r>
              <a:rPr lang="en-US" sz="2256">
                <a:solidFill>
                  <a:srgbClr val="000000"/>
                </a:solidFill>
                <a:latin typeface="Open Sans Light"/>
              </a:rPr>
              <a:t>.</a:t>
            </a:r>
          </a:p>
        </p:txBody>
      </p:sp>
      <p:sp>
        <p:nvSpPr>
          <p:cNvPr id="8" name="TextBox 8"/>
          <p:cNvSpPr txBox="1"/>
          <p:nvPr/>
        </p:nvSpPr>
        <p:spPr>
          <a:xfrm>
            <a:off x="1028700" y="6407322"/>
            <a:ext cx="2483743" cy="555453"/>
          </a:xfrm>
          <a:prstGeom prst="rect">
            <a:avLst/>
          </a:prstGeom>
        </p:spPr>
        <p:txBody>
          <a:bodyPr lIns="0" tIns="0" rIns="0" bIns="0" rtlCol="0" anchor="t">
            <a:spAutoFit/>
          </a:bodyPr>
          <a:lstStyle/>
          <a:p>
            <a:pPr algn="ctr">
              <a:lnSpc>
                <a:spcPts val="4559"/>
              </a:lnSpc>
              <a:spcBef>
                <a:spcPct val="0"/>
              </a:spcBef>
            </a:pPr>
            <a:r>
              <a:rPr lang="en-US" sz="3256">
                <a:solidFill>
                  <a:srgbClr val="000000"/>
                </a:solidFill>
                <a:latin typeface="Open Sans Light Bold"/>
              </a:rPr>
              <a:t>L'effet Hall :</a:t>
            </a:r>
          </a:p>
        </p:txBody>
      </p:sp>
      <p:sp>
        <p:nvSpPr>
          <p:cNvPr id="9" name="TextBox 9"/>
          <p:cNvSpPr txBox="1"/>
          <p:nvPr/>
        </p:nvSpPr>
        <p:spPr>
          <a:xfrm>
            <a:off x="909288" y="2600308"/>
            <a:ext cx="3090565" cy="555453"/>
          </a:xfrm>
          <a:prstGeom prst="rect">
            <a:avLst/>
          </a:prstGeom>
        </p:spPr>
        <p:txBody>
          <a:bodyPr lIns="0" tIns="0" rIns="0" bIns="0" rtlCol="0" anchor="t">
            <a:spAutoFit/>
          </a:bodyPr>
          <a:lstStyle/>
          <a:p>
            <a:pPr algn="ctr">
              <a:lnSpc>
                <a:spcPts val="4559"/>
              </a:lnSpc>
              <a:spcBef>
                <a:spcPct val="0"/>
              </a:spcBef>
            </a:pPr>
            <a:r>
              <a:rPr lang="en-US" sz="3256">
                <a:solidFill>
                  <a:srgbClr val="000000"/>
                </a:solidFill>
                <a:latin typeface="Open Sans Light Bold"/>
              </a:rPr>
              <a:t>L'effet Tunnel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TotalTime>
  <Words>1405</Words>
  <Application>Microsoft Office PowerPoint</Application>
  <PresentationFormat>Personnalisé</PresentationFormat>
  <Paragraphs>132</Paragraphs>
  <Slides>16</Slides>
  <Notes>0</Notes>
  <HiddenSlides>0</HiddenSlides>
  <MMClips>0</MMClips>
  <ScaleCrop>false</ScaleCrop>
  <HeadingPairs>
    <vt:vector size="6" baseType="variant">
      <vt:variant>
        <vt:lpstr>Polices utilisées</vt:lpstr>
      </vt:variant>
      <vt:variant>
        <vt:i4>20</vt:i4>
      </vt:variant>
      <vt:variant>
        <vt:lpstr>Thème</vt:lpstr>
      </vt:variant>
      <vt:variant>
        <vt:i4>1</vt:i4>
      </vt:variant>
      <vt:variant>
        <vt:lpstr>Titres des diapositives</vt:lpstr>
      </vt:variant>
      <vt:variant>
        <vt:i4>16</vt:i4>
      </vt:variant>
    </vt:vector>
  </HeadingPairs>
  <TitlesOfParts>
    <vt:vector size="37" baseType="lpstr">
      <vt:lpstr>Open Sauce</vt:lpstr>
      <vt:lpstr>Open Sans Extra Bold</vt:lpstr>
      <vt:lpstr>Open Sans Light Bold</vt:lpstr>
      <vt:lpstr>Arial</vt:lpstr>
      <vt:lpstr>Alice</vt:lpstr>
      <vt:lpstr>Montserrat Light Bold</vt:lpstr>
      <vt:lpstr>Roca One Black Bold</vt:lpstr>
      <vt:lpstr>Calibri Light</vt:lpstr>
      <vt:lpstr>Barlow SemiCondensed Bold Bold</vt:lpstr>
      <vt:lpstr>Roca One</vt:lpstr>
      <vt:lpstr>Open Sans Light</vt:lpstr>
      <vt:lpstr>CMU Serif</vt:lpstr>
      <vt:lpstr>Open Sauce Bold</vt:lpstr>
      <vt:lpstr>Montserrat Light</vt:lpstr>
      <vt:lpstr>Cinzel Bold</vt:lpstr>
      <vt:lpstr>IBM Plex Sans Bold</vt:lpstr>
      <vt:lpstr>Public Sans Bold</vt:lpstr>
      <vt:lpstr>Calibri</vt:lpstr>
      <vt:lpstr>Public Sans</vt:lpstr>
      <vt:lpstr>IBM Plex Sans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EQUIPE de Arnaud2000 et Laurine (léonight à la poubelle)</dc:title>
  <dc:creator>Hakim Boudaoud</dc:creator>
  <cp:lastModifiedBy>Hakim Boudaoud</cp:lastModifiedBy>
  <cp:revision>15</cp:revision>
  <dcterms:created xsi:type="dcterms:W3CDTF">2006-08-16T00:00:00Z</dcterms:created>
  <dcterms:modified xsi:type="dcterms:W3CDTF">2023-06-23T20:07:28Z</dcterms:modified>
  <dc:identifier>DAFlJhsfJBA</dc:identifier>
</cp:coreProperties>
</file>